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  <p:sldMasterId id="2147483699" r:id="rId2"/>
  </p:sldMasterIdLst>
  <p:notesMasterIdLst>
    <p:notesMasterId r:id="rId29"/>
  </p:notesMasterIdLst>
  <p:handoutMasterIdLst>
    <p:handoutMasterId r:id="rId30"/>
  </p:handoutMasterIdLst>
  <p:sldIdLst>
    <p:sldId id="321" r:id="rId3"/>
    <p:sldId id="322" r:id="rId4"/>
    <p:sldId id="323" r:id="rId5"/>
    <p:sldId id="324" r:id="rId6"/>
    <p:sldId id="325" r:id="rId7"/>
    <p:sldId id="326" r:id="rId8"/>
    <p:sldId id="337" r:id="rId9"/>
    <p:sldId id="332" r:id="rId10"/>
    <p:sldId id="329" r:id="rId11"/>
    <p:sldId id="349" r:id="rId12"/>
    <p:sldId id="350" r:id="rId13"/>
    <p:sldId id="347" r:id="rId14"/>
    <p:sldId id="348" r:id="rId15"/>
    <p:sldId id="333" r:id="rId16"/>
    <p:sldId id="346" r:id="rId17"/>
    <p:sldId id="334" r:id="rId18"/>
    <p:sldId id="335" r:id="rId19"/>
    <p:sldId id="351" r:id="rId20"/>
    <p:sldId id="336" r:id="rId21"/>
    <p:sldId id="338" r:id="rId22"/>
    <p:sldId id="340" r:id="rId23"/>
    <p:sldId id="341" r:id="rId24"/>
    <p:sldId id="342" r:id="rId25"/>
    <p:sldId id="343" r:id="rId26"/>
    <p:sldId id="352" r:id="rId27"/>
    <p:sldId id="345" r:id="rId28"/>
  </p:sldIdLst>
  <p:sldSz cx="8229600" cy="6400800"/>
  <p:notesSz cx="7023100" cy="7696200"/>
  <p:custDataLst>
    <p:tags r:id="rId31"/>
  </p:custDataLst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Frutiger Linotype" pitchFamily="34" charset="0"/>
        <a:ea typeface="+mn-ea"/>
        <a:cs typeface="+mn-cs"/>
      </a:defRPr>
    </a:lvl1pPr>
    <a:lvl2pPr marL="457009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Frutiger Linotype" pitchFamily="34" charset="0"/>
        <a:ea typeface="+mn-ea"/>
        <a:cs typeface="+mn-cs"/>
      </a:defRPr>
    </a:lvl2pPr>
    <a:lvl3pPr marL="914016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Frutiger Linotype" pitchFamily="34" charset="0"/>
        <a:ea typeface="+mn-ea"/>
        <a:cs typeface="+mn-cs"/>
      </a:defRPr>
    </a:lvl3pPr>
    <a:lvl4pPr marL="1371027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Frutiger Linotype" pitchFamily="34" charset="0"/>
        <a:ea typeface="+mn-ea"/>
        <a:cs typeface="+mn-cs"/>
      </a:defRPr>
    </a:lvl4pPr>
    <a:lvl5pPr marL="1828035" algn="ctr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Frutiger Linotype" pitchFamily="34" charset="0"/>
        <a:ea typeface="+mn-ea"/>
        <a:cs typeface="+mn-cs"/>
      </a:defRPr>
    </a:lvl5pPr>
    <a:lvl6pPr marL="2285043" algn="l" defTabSz="914016" rtl="0" eaLnBrk="1" latinLnBrk="0" hangingPunct="1">
      <a:defRPr sz="2000" kern="1200">
        <a:solidFill>
          <a:schemeClr val="tx1"/>
        </a:solidFill>
        <a:latin typeface="Frutiger Linotype" pitchFamily="34" charset="0"/>
        <a:ea typeface="+mn-ea"/>
        <a:cs typeface="+mn-cs"/>
      </a:defRPr>
    </a:lvl6pPr>
    <a:lvl7pPr marL="2742052" algn="l" defTabSz="914016" rtl="0" eaLnBrk="1" latinLnBrk="0" hangingPunct="1">
      <a:defRPr sz="2000" kern="1200">
        <a:solidFill>
          <a:schemeClr val="tx1"/>
        </a:solidFill>
        <a:latin typeface="Frutiger Linotype" pitchFamily="34" charset="0"/>
        <a:ea typeface="+mn-ea"/>
        <a:cs typeface="+mn-cs"/>
      </a:defRPr>
    </a:lvl7pPr>
    <a:lvl8pPr marL="3199061" algn="l" defTabSz="914016" rtl="0" eaLnBrk="1" latinLnBrk="0" hangingPunct="1">
      <a:defRPr sz="2000" kern="1200">
        <a:solidFill>
          <a:schemeClr val="tx1"/>
        </a:solidFill>
        <a:latin typeface="Frutiger Linotype" pitchFamily="34" charset="0"/>
        <a:ea typeface="+mn-ea"/>
        <a:cs typeface="+mn-cs"/>
      </a:defRPr>
    </a:lvl8pPr>
    <a:lvl9pPr marL="3656070" algn="l" defTabSz="914016" rtl="0" eaLnBrk="1" latinLnBrk="0" hangingPunct="1">
      <a:defRPr sz="2000" kern="1200">
        <a:solidFill>
          <a:schemeClr val="tx1"/>
        </a:solidFill>
        <a:latin typeface="Frutiger Linotype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7EFF1"/>
    <a:srgbClr val="FFCC00"/>
    <a:srgbClr val="FF7C80"/>
    <a:srgbClr val="339933"/>
    <a:srgbClr val="00CC00"/>
    <a:srgbClr val="808080"/>
    <a:srgbClr val="FFFF00"/>
    <a:srgbClr val="C0C0C0"/>
    <a:srgbClr val="88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8" autoAdjust="0"/>
    <p:restoredTop sz="78986" autoAdjust="0"/>
  </p:normalViewPr>
  <p:slideViewPr>
    <p:cSldViewPr>
      <p:cViewPr varScale="1">
        <p:scale>
          <a:sx n="103" d="100"/>
          <a:sy n="103" d="100"/>
        </p:scale>
        <p:origin x="-2040" y="-84"/>
      </p:cViewPr>
      <p:guideLst>
        <p:guide orient="horz" pos="1728"/>
        <p:guide pos="2496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147"/>
        <p:guide pos="1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/>
              </a:defRPr>
            </a:lvl1pPr>
          </a:lstStyle>
          <a:p>
            <a:endParaRPr lang="en-US" altLang="en-US"/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endParaRPr lang="en-US" altLang="en-US"/>
          </a:p>
        </p:txBody>
      </p:sp>
      <p:sp>
        <p:nvSpPr>
          <p:cNvPr id="488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7310438"/>
            <a:ext cx="30432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/>
              </a:defRPr>
            </a:lvl1pPr>
          </a:lstStyle>
          <a:p>
            <a:endParaRPr lang="en-US" altLang="en-US"/>
          </a:p>
        </p:txBody>
      </p:sp>
      <p:sp>
        <p:nvSpPr>
          <p:cNvPr id="488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7310438"/>
            <a:ext cx="30432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/>
              </a:defRPr>
            </a:lvl1pPr>
          </a:lstStyle>
          <a:p>
            <a:fld id="{373A968D-705E-49E0-88F3-4764922002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6406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816100" y="771525"/>
            <a:ext cx="3387725" cy="26352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1071563" y="3663950"/>
            <a:ext cx="4884737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defTabSz="755650" eaLnBrk="0" hangingPunct="0">
              <a:defRPr sz="2400">
                <a:solidFill>
                  <a:schemeClr val="tx1"/>
                </a:solidFill>
                <a:latin typeface="Times"/>
              </a:defRPr>
            </a:lvl1pPr>
            <a:lvl2pPr marL="377825" algn="l" defTabSz="755650" eaLnBrk="0" hangingPunct="0">
              <a:defRPr sz="2400">
                <a:solidFill>
                  <a:schemeClr val="tx1"/>
                </a:solidFill>
                <a:latin typeface="Times"/>
              </a:defRPr>
            </a:lvl2pPr>
            <a:lvl3pPr marL="755650" algn="l" defTabSz="755650" eaLnBrk="0" hangingPunct="0">
              <a:defRPr sz="2400">
                <a:solidFill>
                  <a:schemeClr val="tx1"/>
                </a:solidFill>
                <a:latin typeface="Times"/>
              </a:defRPr>
            </a:lvl3pPr>
            <a:lvl4pPr marL="1135063" algn="l" defTabSz="755650" eaLnBrk="0" hangingPunct="0">
              <a:defRPr sz="2400">
                <a:solidFill>
                  <a:schemeClr val="tx1"/>
                </a:solidFill>
                <a:latin typeface="Times"/>
              </a:defRPr>
            </a:lvl4pPr>
            <a:lvl5pPr marL="1512888" algn="l" defTabSz="755650" eaLnBrk="0" hangingPunct="0">
              <a:defRPr sz="2400">
                <a:solidFill>
                  <a:schemeClr val="tx1"/>
                </a:solidFill>
                <a:latin typeface="Times"/>
              </a:defRPr>
            </a:lvl5pPr>
            <a:lvl6pPr marL="1970088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/>
              </a:defRPr>
            </a:lvl6pPr>
            <a:lvl7pPr marL="2427288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/>
              </a:defRPr>
            </a:lvl7pPr>
            <a:lvl8pPr marL="2884488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/>
              </a:defRPr>
            </a:lvl8pPr>
            <a:lvl9pPr marL="3341688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/>
              </a:defRPr>
            </a:lvl9pPr>
          </a:lstStyle>
          <a:p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42971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009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016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027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035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5043" algn="l" defTabSz="9140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52" algn="l" defTabSz="9140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61" algn="l" defTabSz="9140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70" algn="l" defTabSz="9140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6100" y="771525"/>
            <a:ext cx="3387725" cy="2635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TODO: Maybe wash out image a bit more?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27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NFS-style sync-on-close semantics, a file system only needs to implement the following 9 methods.</a:t>
            </a:r>
          </a:p>
          <a:p>
            <a:r>
              <a:rPr lang="en-US" baseline="0" dirty="0" smtClean="0"/>
              <a:t>This abstraction has allowed us to implement a wide variety of </a:t>
            </a:r>
            <a:r>
              <a:rPr lang="en-US" baseline="0" dirty="0" err="1" smtClean="0"/>
              <a:t>backends</a:t>
            </a:r>
            <a:r>
              <a:rPr lang="en-US" baseline="0" dirty="0" smtClean="0"/>
              <a:t> to the Doppio file system.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16517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baseline="0" dirty="0" smtClean="0"/>
              <a:t>It does not take much code to prepare the file system.</a:t>
            </a:r>
          </a:p>
          <a:p>
            <a:r>
              <a:rPr lang="en-US" baseline="0" dirty="0" smtClean="0"/>
              <a:t>In this example, we mount six separate file system </a:t>
            </a:r>
            <a:r>
              <a:rPr lang="en-US" baseline="0" dirty="0" err="1" smtClean="0"/>
              <a:t>backends</a:t>
            </a:r>
            <a:r>
              <a:rPr lang="en-US" baseline="0" dirty="0" smtClean="0"/>
              <a:t> in 13 lines of code.</a:t>
            </a:r>
          </a:p>
          <a:p>
            <a:r>
              <a:rPr lang="en-US" baseline="0" dirty="0" smtClean="0"/>
              <a:t>Note that each backend has a convenient method to check if you can use it in the current browser; we omit those checks for brevity.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16517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Doppio</a:t>
            </a:r>
            <a:r>
              <a:rPr lang="en-US" baseline="0" dirty="0" smtClean="0"/>
              <a:t> exposes a standard TCP socket API to language implementations on top of </a:t>
            </a:r>
            <a:r>
              <a:rPr lang="en-US" baseline="0" dirty="0" err="1" smtClean="0"/>
              <a:t>WebSockets</a:t>
            </a:r>
            <a:r>
              <a:rPr lang="en-US" baseline="0" dirty="0" smtClean="0"/>
              <a:t>, which are implemented in the latest version of every major browser.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baseline="0" dirty="0" smtClean="0"/>
              <a:t>While it is impossible to use </a:t>
            </a:r>
            <a:r>
              <a:rPr lang="en-US" baseline="0" dirty="0" err="1" smtClean="0"/>
              <a:t>WebSockets</a:t>
            </a:r>
            <a:r>
              <a:rPr lang="en-US" baseline="0" dirty="0" smtClean="0"/>
              <a:t> to make general-purpose binary TCP connections, it is possible to use software on either end to “bridge” the gap.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Doppio uses the </a:t>
            </a:r>
            <a:r>
              <a:rPr lang="en-US" baseline="0" dirty="0" err="1" smtClean="0"/>
              <a:t>Websockify</a:t>
            </a:r>
            <a:r>
              <a:rPr lang="en-US" baseline="0" dirty="0" smtClean="0"/>
              <a:t> library as this bridge. </a:t>
            </a:r>
            <a:r>
              <a:rPr lang="en-US" baseline="0" dirty="0" err="1" smtClean="0"/>
              <a:t>Websockify</a:t>
            </a:r>
            <a:r>
              <a:rPr lang="en-US" baseline="0" dirty="0" smtClean="0"/>
              <a:t> handles converting a binary stream of information into </a:t>
            </a:r>
            <a:r>
              <a:rPr lang="en-US" baseline="0" dirty="0" err="1" smtClean="0"/>
              <a:t>WebSocket</a:t>
            </a:r>
            <a:r>
              <a:rPr lang="en-US" baseline="0" dirty="0" smtClean="0"/>
              <a:t> messages (and vice versa) using JavaScript in the browser, and Python on the server.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Websockify</a:t>
            </a:r>
            <a:r>
              <a:rPr lang="en-US" baseline="0" dirty="0" smtClean="0"/>
              <a:t> also supports an implementation of </a:t>
            </a:r>
            <a:r>
              <a:rPr lang="en-US" baseline="0" dirty="0" err="1" smtClean="0"/>
              <a:t>WebSockets</a:t>
            </a:r>
            <a:r>
              <a:rPr lang="en-US" baseline="0" dirty="0" smtClean="0"/>
              <a:t> on top of Adobe Flash sockets, allowing Doppio Sockets to function in older browsers that lack </a:t>
            </a:r>
            <a:r>
              <a:rPr lang="en-US" baseline="0" dirty="0" err="1" smtClean="0"/>
              <a:t>WebSocket</a:t>
            </a:r>
            <a:r>
              <a:rPr lang="en-US" baseline="0" dirty="0" smtClean="0"/>
              <a:t> support.</a:t>
            </a:r>
          </a:p>
        </p:txBody>
      </p:sp>
    </p:spTree>
    <p:extLst>
      <p:ext uri="{BB962C8B-B14F-4D97-AF65-F5344CB8AC3E}">
        <p14:creationId xmlns:p14="http://schemas.microsoft.com/office/powerpoint/2010/main" val="3616517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thing </a:t>
            </a:r>
            <a:r>
              <a:rPr lang="en-US" baseline="0" dirty="0" err="1" smtClean="0"/>
              <a:t>something</a:t>
            </a:r>
            <a:r>
              <a:rPr lang="en-US" baseline="0" dirty="0" smtClean="0"/>
              <a:t> pointers something </a:t>
            </a:r>
            <a:r>
              <a:rPr lang="en-US" baseline="0" dirty="0" err="1" smtClean="0"/>
              <a:t>something</a:t>
            </a:r>
            <a:r>
              <a:rPr lang="en-US" baseline="0" dirty="0" smtClean="0"/>
              <a:t> Buffers.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17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JVM Interpreter</a:t>
            </a:r>
            <a:r>
              <a:rPr lang="en-US" baseline="0" dirty="0" smtClean="0"/>
              <a:t> in JavaScript, executes within </a:t>
            </a:r>
            <a:r>
              <a:rPr lang="en-US" baseline="0" dirty="0" err="1" smtClean="0"/>
              <a:t>Doppio’s</a:t>
            </a:r>
            <a:r>
              <a:rPr lang="en-US" baseline="0" dirty="0" smtClean="0"/>
              <a:t> execution environment and uses its OS abstractions.</a:t>
            </a:r>
          </a:p>
          <a:p>
            <a:r>
              <a:rPr lang="en-US" baseline="0" dirty="0" smtClean="0"/>
              <a:t>Can run unmodified programs, etc.</a:t>
            </a:r>
          </a:p>
        </p:txBody>
      </p:sp>
    </p:spTree>
    <p:extLst>
      <p:ext uri="{BB962C8B-B14F-4D97-AF65-F5344CB8AC3E}">
        <p14:creationId xmlns:p14="http://schemas.microsoft.com/office/powerpoint/2010/main" val="1414232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DoppioJVM is currently used on the University of Illinois’ CodeMoo.com website,</a:t>
            </a:r>
            <a:r>
              <a:rPr lang="en-US" baseline="0" dirty="0" smtClean="0"/>
              <a:t> which teaches children basic programming skills through interactive games.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in this game, children must string together the commands “go”, “jump”, and “</a:t>
            </a:r>
            <a:r>
              <a:rPr lang="en-US" baseline="0" dirty="0" err="1" smtClean="0"/>
              <a:t>turnRight</a:t>
            </a:r>
            <a:r>
              <a:rPr lang="en-US" baseline="0" dirty="0" smtClean="0"/>
              <a:t>” to lead their character to the goal without bumping into an enemy.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click on the buttons to insert function calls into the program, and then click the green button to compile and run the program.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you might expect, </a:t>
            </a:r>
            <a:r>
              <a:rPr lang="en-US" baseline="0" dirty="0" err="1" smtClean="0"/>
              <a:t>CodeMoo</a:t>
            </a:r>
            <a:r>
              <a:rPr lang="en-US" baseline="0" dirty="0" smtClean="0"/>
              <a:t> places these instructions into a Java file, uses Doppio to compile and run the program entirely in JavaScript.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functions ‘</a:t>
            </a:r>
            <a:r>
              <a:rPr lang="en-US" baseline="0" dirty="0" err="1" smtClean="0"/>
              <a:t>turnRight</a:t>
            </a:r>
            <a:r>
              <a:rPr lang="en-US" baseline="0" dirty="0" smtClean="0"/>
              <a:t>’, ‘go’, etc. are blocking functions from the Java point of view, but are non-blocking in JavaScript. Each trigger a Doppio thread to suspend to context switch to the browser, which updates the display to animate the character.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857454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Benchmarked</a:t>
            </a:r>
            <a:r>
              <a:rPr lang="en-US" baseline="0" dirty="0" smtClean="0"/>
              <a:t> DoppioJVM, compared it against </a:t>
            </a:r>
            <a:r>
              <a:rPr lang="en-US" baseline="0" dirty="0" err="1" smtClean="0"/>
              <a:t>HotSpot</a:t>
            </a:r>
            <a:r>
              <a:rPr lang="en-US" baseline="0" dirty="0" smtClean="0"/>
              <a:t> interpreter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65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DoppioJVM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 is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untuned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, etc.</a:t>
            </a:r>
            <a:endParaRPr lang="en-US" sz="1200" kern="1200" dirty="0" smtClean="0">
              <a:solidFill>
                <a:schemeClr val="tx1"/>
              </a:solidFill>
              <a:effectLst/>
              <a:latin typeface="Times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DoppioJVM achieves its highest performance on Chrome: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compared to the </a:t>
            </a:r>
            <a:r>
              <a:rPr lang="en-US" sz="1200" u="sng" kern="1200" dirty="0" err="1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HotSpot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 interpreter, DoppioJVM runs between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24x and 42x (geometric mean: 32x)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javap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 benchmark took abnormally long to complete in Safari. This was caused by a severe memory leak tied to Safari’s Typed Array implementation, which has since been fixed.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javap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/>
                <a:ea typeface="+mn-ea"/>
                <a:cs typeface="+mn-cs"/>
              </a:rPr>
              <a:t> benchmark is the most file system intensive benchmark out of all of the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59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Emscripten</a:t>
            </a:r>
            <a:r>
              <a:rPr lang="en-US" baseline="0" dirty="0" smtClean="0"/>
              <a:t> doesn’t modify the execution environment.</a:t>
            </a:r>
          </a:p>
          <a:p>
            <a:r>
              <a:rPr lang="en-US" baseline="0" dirty="0" smtClean="0"/>
              <a:t>Programs are modified to work around web’s limitations. Any blocking OS services must also be blocking in JavaScript, fundamentally limiting how </a:t>
            </a:r>
            <a:r>
              <a:rPr lang="en-US" baseline="0" dirty="0" err="1" smtClean="0"/>
              <a:t>Emscripten</a:t>
            </a:r>
            <a:r>
              <a:rPr lang="en-US" baseline="0" dirty="0" smtClean="0"/>
              <a:t> can emulate required native resources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However, it can use </a:t>
            </a:r>
            <a:r>
              <a:rPr lang="en-US" baseline="0" dirty="0" err="1" smtClean="0"/>
              <a:t>Doppio’s</a:t>
            </a:r>
            <a:r>
              <a:rPr lang="en-US" baseline="0" dirty="0" smtClean="0"/>
              <a:t> synchronous operating system services.</a:t>
            </a:r>
          </a:p>
          <a:p>
            <a:r>
              <a:rPr lang="en-US" baseline="0" dirty="0" smtClean="0"/>
              <a:t>In particular, we wrote a plugin for </a:t>
            </a:r>
            <a:r>
              <a:rPr lang="en-US" baseline="0" dirty="0" err="1" smtClean="0"/>
              <a:t>Emscripten’s</a:t>
            </a:r>
            <a:r>
              <a:rPr lang="en-US" baseline="0" dirty="0" smtClean="0"/>
              <a:t> file system, allowing </a:t>
            </a:r>
            <a:r>
              <a:rPr lang="en-US" baseline="0" dirty="0" err="1" smtClean="0"/>
              <a:t>Emscripten</a:t>
            </a:r>
            <a:r>
              <a:rPr lang="en-US" baseline="0" dirty="0" smtClean="0"/>
              <a:t> to make use of our synchronous file system </a:t>
            </a:r>
            <a:r>
              <a:rPr lang="en-US" baseline="0" dirty="0" err="1" smtClean="0"/>
              <a:t>backends</a:t>
            </a:r>
            <a:r>
              <a:rPr lang="en-US" baseline="0" dirty="0" smtClean="0"/>
              <a:t>: the </a:t>
            </a:r>
            <a:r>
              <a:rPr lang="en-US" baseline="0" dirty="0" err="1" smtClean="0"/>
              <a:t>ZipfileFS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XmlHttpRequest</a:t>
            </a:r>
            <a:r>
              <a:rPr lang="en-US" baseline="0" dirty="0" smtClean="0"/>
              <a:t> file system, the </a:t>
            </a:r>
            <a:r>
              <a:rPr lang="en-US" baseline="0" dirty="0" err="1" smtClean="0"/>
              <a:t>localStorage</a:t>
            </a:r>
            <a:r>
              <a:rPr lang="en-US" baseline="0" dirty="0" smtClean="0"/>
              <a:t> file system, and the in-memory file system.</a:t>
            </a:r>
          </a:p>
        </p:txBody>
      </p:sp>
    </p:spTree>
    <p:extLst>
      <p:ext uri="{BB962C8B-B14F-4D97-AF65-F5344CB8AC3E}">
        <p14:creationId xmlns:p14="http://schemas.microsoft.com/office/powerpoint/2010/main" val="1209495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Emscripten</a:t>
            </a:r>
            <a:r>
              <a:rPr lang="en-US" baseline="0" dirty="0" smtClean="0"/>
              <a:t> doesn’t modify the execution environment.</a:t>
            </a:r>
          </a:p>
          <a:p>
            <a:r>
              <a:rPr lang="en-US" baseline="0" dirty="0" smtClean="0"/>
              <a:t>Programs are modified to work around web’s limitations. Any blocking OS services must also be blocking in JavaScript, fundamentally limiting how </a:t>
            </a:r>
            <a:r>
              <a:rPr lang="en-US" baseline="0" dirty="0" err="1" smtClean="0"/>
              <a:t>Emscripten</a:t>
            </a:r>
            <a:r>
              <a:rPr lang="en-US" baseline="0" dirty="0" smtClean="0"/>
              <a:t> can emulate required native resources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However, it can use </a:t>
            </a:r>
            <a:r>
              <a:rPr lang="en-US" baseline="0" dirty="0" err="1" smtClean="0"/>
              <a:t>Doppio’s</a:t>
            </a:r>
            <a:r>
              <a:rPr lang="en-US" baseline="0" dirty="0" smtClean="0"/>
              <a:t> synchronous operating system services.</a:t>
            </a:r>
          </a:p>
          <a:p>
            <a:r>
              <a:rPr lang="en-US" baseline="0" dirty="0" smtClean="0"/>
              <a:t>In particular, we wrote a plugin for </a:t>
            </a:r>
            <a:r>
              <a:rPr lang="en-US" baseline="0" dirty="0" err="1" smtClean="0"/>
              <a:t>Emscripten’s</a:t>
            </a:r>
            <a:r>
              <a:rPr lang="en-US" baseline="0" dirty="0" smtClean="0"/>
              <a:t> file system, allowing </a:t>
            </a:r>
            <a:r>
              <a:rPr lang="en-US" baseline="0" dirty="0" err="1" smtClean="0"/>
              <a:t>Emscripten</a:t>
            </a:r>
            <a:r>
              <a:rPr lang="en-US" baseline="0" dirty="0" smtClean="0"/>
              <a:t> to make use of our synchronous file system </a:t>
            </a:r>
            <a:r>
              <a:rPr lang="en-US" baseline="0" dirty="0" err="1" smtClean="0"/>
              <a:t>backends</a:t>
            </a:r>
            <a:r>
              <a:rPr lang="en-US" baseline="0" dirty="0" smtClean="0"/>
              <a:t>: the </a:t>
            </a:r>
            <a:r>
              <a:rPr lang="en-US" baseline="0" dirty="0" err="1" smtClean="0"/>
              <a:t>ZipfileFS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XmlHttpRequest</a:t>
            </a:r>
            <a:r>
              <a:rPr lang="en-US" baseline="0" dirty="0" smtClean="0"/>
              <a:t> file system, and the </a:t>
            </a:r>
            <a:r>
              <a:rPr lang="en-US" baseline="0" dirty="0" err="1" smtClean="0"/>
              <a:t>localStorage</a:t>
            </a:r>
            <a:r>
              <a:rPr lang="en-US" baseline="0" dirty="0" smtClean="0"/>
              <a:t> file system.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the code on this slide is all that is required to back a folder in the </a:t>
            </a:r>
            <a:r>
              <a:rPr lang="en-US" baseline="0" dirty="0" err="1" smtClean="0"/>
              <a:t>Emscripten</a:t>
            </a:r>
            <a:r>
              <a:rPr lang="en-US" baseline="0" dirty="0" smtClean="0"/>
              <a:t> file system with </a:t>
            </a:r>
            <a:r>
              <a:rPr lang="en-US" baseline="0" dirty="0" err="1" smtClean="0"/>
              <a:t>localStorage</a:t>
            </a:r>
            <a:r>
              <a:rPr lang="en-US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9495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people love JavaScript. But it is clear from the many programming languages out there that compile to or run in JavaScript that it is not perfect.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962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As</a:t>
            </a:r>
            <a:r>
              <a:rPr lang="en-US" baseline="0" dirty="0" smtClean="0"/>
              <a:t> a case study, we mounted the Doppio file system into </a:t>
            </a:r>
            <a:r>
              <a:rPr lang="en-US" baseline="0" dirty="0" err="1" smtClean="0"/>
              <a:t>Emscripten</a:t>
            </a:r>
            <a:r>
              <a:rPr lang="en-US" baseline="0" dirty="0" smtClean="0"/>
              <a:t> to enable the game ‘Me and My Shadow’, previously ported to </a:t>
            </a:r>
            <a:r>
              <a:rPr lang="en-US" baseline="0" dirty="0" err="1" smtClean="0"/>
              <a:t>Emscripten</a:t>
            </a:r>
            <a:r>
              <a:rPr lang="en-US" baseline="0" dirty="0" smtClean="0"/>
              <a:t> by </a:t>
            </a:r>
            <a:r>
              <a:rPr lang="en-US" baseline="0" dirty="0" err="1" smtClean="0"/>
              <a:t>Alon</a:t>
            </a:r>
            <a:r>
              <a:rPr lang="en-US" baseline="0" dirty="0" smtClean="0"/>
              <a:t>, to function without explicit file reloading, and to save game data to </a:t>
            </a:r>
            <a:r>
              <a:rPr lang="en-US" baseline="0" dirty="0" err="1" smtClean="0"/>
              <a:t>localStorage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Prior to this, you would start up a game…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39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Choose</a:t>
            </a:r>
            <a:r>
              <a:rPr lang="en-US" baseline="0" dirty="0" smtClean="0"/>
              <a:t> Level 1…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7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Get a gold</a:t>
            </a:r>
            <a:r>
              <a:rPr lang="en-US" baseline="0" dirty="0" smtClean="0"/>
              <a:t> medal…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76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Come back later… where’s the gold medal?! Didn’t save your</a:t>
            </a:r>
            <a:r>
              <a:rPr lang="en-US" baseline="0" dirty="0" smtClean="0"/>
              <a:t> progress in the file system, since it’s in-memory!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001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With *NO* </a:t>
            </a:r>
            <a:r>
              <a:rPr lang="en-US" dirty="0" smtClean="0"/>
              <a:t>modifications to</a:t>
            </a:r>
            <a:r>
              <a:rPr lang="en-US" baseline="0" dirty="0" smtClean="0"/>
              <a:t> the game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smtClean="0"/>
              <a:t>the same game running in </a:t>
            </a:r>
            <a:r>
              <a:rPr lang="en-US" baseline="0" dirty="0" err="1" smtClean="0"/>
              <a:t>Emscripten</a:t>
            </a:r>
            <a:r>
              <a:rPr lang="en-US" baseline="0" dirty="0" smtClean="0"/>
              <a:t> on top of </a:t>
            </a:r>
            <a:r>
              <a:rPr lang="en-US" baseline="0" dirty="0" err="1" smtClean="0"/>
              <a:t>Doppio’s</a:t>
            </a:r>
            <a:r>
              <a:rPr lang="en-US" baseline="0" dirty="0" smtClean="0"/>
              <a:t> file system correctly recalls the medal I earned, as Doppio persisted it in browser-local storage.</a:t>
            </a:r>
          </a:p>
        </p:txBody>
      </p:sp>
    </p:spTree>
    <p:extLst>
      <p:ext uri="{BB962C8B-B14F-4D97-AF65-F5344CB8AC3E}">
        <p14:creationId xmlns:p14="http://schemas.microsoft.com/office/powerpoint/2010/main" val="3466762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59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16100" y="771525"/>
            <a:ext cx="3387725" cy="2635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TODO: Maybe wash out image a bit more?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2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Programmers want to use these other languages for a variety of</a:t>
            </a:r>
            <a:r>
              <a:rPr lang="en-US" baseline="0" dirty="0" smtClean="0"/>
              <a:t> reasons.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bring static typing to the web, others expose a more convenient alternative syntax for JavaScript, and some are even implementations of legacy languages in the browser.</a:t>
            </a:r>
          </a:p>
          <a:p>
            <a:r>
              <a:rPr lang="en-US" baseline="0" dirty="0" smtClean="0"/>
              <a:t>(And yes, some of these examples belong in multiple categories.)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all of these languages, it appears that </a:t>
            </a:r>
            <a:r>
              <a:rPr lang="en-US" baseline="0" dirty="0" smtClean="0"/>
              <a:t>non-JS languages are proliferating on the web.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59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So, we’re done, right? Well,</a:t>
            </a:r>
            <a:r>
              <a:rPr lang="en-US" baseline="0" dirty="0" smtClean="0"/>
              <a:t> not quite.</a:t>
            </a:r>
          </a:p>
          <a:p>
            <a:endParaRPr lang="en-US" dirty="0" smtClean="0"/>
          </a:p>
          <a:p>
            <a:r>
              <a:rPr lang="en-US" dirty="0" smtClean="0"/>
              <a:t>(Note: You might</a:t>
            </a:r>
            <a:r>
              <a:rPr lang="en-US" baseline="0" dirty="0" smtClean="0"/>
              <a:t> </a:t>
            </a:r>
            <a:r>
              <a:rPr lang="en-US" dirty="0" smtClean="0"/>
              <a:t>not want to use this image, but I couldn’t resist.)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5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baseline="0" dirty="0" smtClean="0"/>
              <a:t>What if I wanted to take some off-the-shelf software and run it in the web?</a:t>
            </a:r>
          </a:p>
          <a:p>
            <a:endParaRPr lang="en-US" baseline="0" dirty="0" smtClean="0"/>
          </a:p>
          <a:p>
            <a:r>
              <a:rPr lang="en-US" baseline="0" dirty="0" smtClean="0"/>
              <a:t>(NOTE: Maybe these apps are bad ‘</a:t>
            </a:r>
            <a:r>
              <a:rPr lang="en-US" baseline="0" dirty="0" err="1" smtClean="0"/>
              <a:t>cuz</a:t>
            </a:r>
            <a:r>
              <a:rPr lang="en-US" baseline="0" dirty="0" smtClean="0"/>
              <a:t> we can’t run them?)</a:t>
            </a:r>
          </a:p>
        </p:txBody>
      </p:sp>
    </p:spTree>
    <p:extLst>
      <p:ext uri="{BB962C8B-B14F-4D97-AF65-F5344CB8AC3E}">
        <p14:creationId xmlns:p14="http://schemas.microsoft.com/office/powerpoint/2010/main" val="303924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Eclipse is written in Java; could I compile it to JavaScript using GWT?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Unfortunately,</a:t>
            </a:r>
            <a:r>
              <a:rPr lang="en-US" baseline="0" dirty="0" smtClean="0"/>
              <a:t> you cannot.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(NOTE: Too</a:t>
            </a:r>
            <a:r>
              <a:rPr lang="en-US" baseline="0" dirty="0" smtClean="0"/>
              <a:t> much going on here?)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What’s missing? Why can the native environment run Eclipse, but the web cannot?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browser and native environments differ substantially in their </a:t>
            </a:r>
            <a:r>
              <a:rPr lang="en-US" i="1" baseline="0" dirty="0" smtClean="0"/>
              <a:t>execution environment </a:t>
            </a:r>
            <a:r>
              <a:rPr lang="en-US" i="0" baseline="0" dirty="0" smtClean="0"/>
              <a:t>and their </a:t>
            </a:r>
            <a:r>
              <a:rPr lang="en-US" i="1" baseline="0" dirty="0" smtClean="0"/>
              <a:t>services</a:t>
            </a:r>
            <a:r>
              <a:rPr lang="en-US" i="0" baseline="0" dirty="0" smtClean="0"/>
              <a:t>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native execution environment is multithreaded with support for context switches, allowing threads to transparently suspend and resume operations when blocked on a resource.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browser execution environment, JavaScript, is an event-driven </a:t>
            </a:r>
            <a:r>
              <a:rPr lang="en-US" baseline="0" dirty="0" err="1" smtClean="0"/>
              <a:t>multiworker</a:t>
            </a:r>
            <a:r>
              <a:rPr lang="en-US" baseline="0" dirty="0" smtClean="0"/>
              <a:t> environment with run-to-completion events.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differences prevent a </a:t>
            </a:r>
            <a:r>
              <a:rPr lang="en-US" i="1" baseline="0" dirty="0" smtClean="0"/>
              <a:t>direct</a:t>
            </a:r>
            <a:r>
              <a:rPr lang="en-US" i="0" baseline="0" dirty="0" smtClean="0"/>
              <a:t> translation of many languages to JavaScript.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For services, the operating system provides a host of handy abstractions, such as the file system, sockets, and dynamic memory allocation.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browser provides somewhat comparable variants of these services, but as many of their APIs are non-blocking, the native operating system services cannot be </a:t>
            </a:r>
            <a:r>
              <a:rPr lang="en-US" i="1" baseline="0" dirty="0" smtClean="0"/>
              <a:t>directly</a:t>
            </a:r>
            <a:r>
              <a:rPr lang="en-US" i="0" baseline="0" dirty="0" smtClean="0"/>
              <a:t> emulated.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Both of these limitations must be addressed before off-the-shelf applications can run in the browser.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&lt;hit</a:t>
            </a:r>
            <a:r>
              <a:rPr lang="en-US" baseline="0" dirty="0" smtClean="0"/>
              <a:t> space for fade&gt;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what if we could erase these differences… from the program’s perspective?</a:t>
            </a:r>
          </a:p>
          <a:p>
            <a:endParaRPr lang="en-US" dirty="0" smtClean="0"/>
          </a:p>
          <a:p>
            <a:r>
              <a:rPr lang="en-US" dirty="0" smtClean="0"/>
              <a:t>We present Doppio, a </a:t>
            </a:r>
            <a:r>
              <a:rPr lang="en-US" baseline="0" dirty="0" smtClean="0"/>
              <a:t>runtime system written entirely in </a:t>
            </a:r>
            <a:r>
              <a:rPr lang="en-US" baseline="0" dirty="0" err="1" smtClean="0"/>
              <a:t>TypeScript</a:t>
            </a:r>
            <a:r>
              <a:rPr lang="en-US" baseline="0" dirty="0" smtClean="0"/>
              <a:t> that addresses these differences, making it possible to run unmodified off-the-shelf software in the browser.</a:t>
            </a:r>
          </a:p>
          <a:p>
            <a:endParaRPr lang="en-US" baseline="0" dirty="0" smtClean="0"/>
          </a:p>
          <a:p>
            <a:r>
              <a:rPr lang="en-US" dirty="0" smtClean="0"/>
              <a:t>Doppio provides browser language</a:t>
            </a:r>
            <a:r>
              <a:rPr lang="en-US" baseline="0" dirty="0" smtClean="0"/>
              <a:t> implementations with the execution environment and the operating system abstractions that existing programs expect.</a:t>
            </a:r>
          </a:p>
          <a:p>
            <a:endParaRPr lang="en-US" baseline="0" dirty="0" smtClean="0"/>
          </a:p>
          <a:p>
            <a:r>
              <a:rPr lang="en-US" dirty="0" smtClean="0"/>
              <a:t>Using</a:t>
            </a:r>
            <a:r>
              <a:rPr lang="en-US" baseline="0" dirty="0" smtClean="0"/>
              <a:t> Doppio, we build DoppioJVM, a prototype Java Virtual Machine interpreter that can run unmodified JVM programs in the browser.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22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Doppio</a:t>
            </a:r>
            <a:r>
              <a:rPr lang="en-US" baseline="0" dirty="0" smtClean="0"/>
              <a:t> provides an execution environment that provides an emulated thread pool, and a mechanism for suspending and resuming these emulated threads.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Language implementations execute within this environment, allowing them to interact with asynchronous, non-blocking JavaScript through blocking language interfaces.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spend long on this, </a:t>
            </a:r>
            <a:r>
              <a:rPr lang="en-US" baseline="0" dirty="0" err="1" smtClean="0"/>
              <a:t>Shriram</a:t>
            </a:r>
            <a:r>
              <a:rPr lang="en-US" baseline="0" dirty="0" smtClean="0"/>
              <a:t> covered much of this ground with </a:t>
            </a:r>
            <a:r>
              <a:rPr lang="en-US" baseline="0" dirty="0" err="1" smtClean="0"/>
              <a:t>Whalesong</a:t>
            </a:r>
            <a:r>
              <a:rPr lang="en-US" baseline="0" dirty="0" smtClean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12831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3656013"/>
            <a:ext cx="5619750" cy="346233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Doppio provides a file system, which we</a:t>
            </a:r>
            <a:r>
              <a:rPr lang="en-US" baseline="0" dirty="0" smtClean="0"/>
              <a:t> dub ‘</a:t>
            </a:r>
            <a:r>
              <a:rPr lang="en-US" baseline="0" dirty="0" err="1" smtClean="0"/>
              <a:t>BrowserFS</a:t>
            </a:r>
            <a:r>
              <a:rPr lang="en-US" baseline="0" dirty="0" smtClean="0"/>
              <a:t>’.</a:t>
            </a:r>
          </a:p>
          <a:p>
            <a:r>
              <a:rPr lang="en-US" baseline="0" dirty="0" err="1" smtClean="0"/>
              <a:t>BrowserFS</a:t>
            </a:r>
            <a:r>
              <a:rPr lang="en-US" baseline="0" dirty="0" smtClean="0"/>
              <a:t> unifies a wide variety of browser storage mechanisms under an emulation of the 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file system API, which is itself a thin layer over native file system calls.</a:t>
            </a:r>
          </a:p>
        </p:txBody>
      </p:sp>
    </p:spTree>
    <p:extLst>
      <p:ext uri="{BB962C8B-B14F-4D97-AF65-F5344CB8AC3E}">
        <p14:creationId xmlns:p14="http://schemas.microsoft.com/office/powerpoint/2010/main" val="361651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2"/>
          <p:cNvSpPr>
            <a:spLocks noChangeArrowheads="1"/>
          </p:cNvSpPr>
          <p:nvPr userDrawn="1"/>
        </p:nvSpPr>
        <p:spPr bwMode="auto">
          <a:xfrm>
            <a:off x="0" y="6124575"/>
            <a:ext cx="8229600" cy="298450"/>
          </a:xfrm>
          <a:prstGeom prst="rect">
            <a:avLst/>
          </a:prstGeom>
          <a:gradFill rotWithShape="0">
            <a:gsLst>
              <a:gs pos="0">
                <a:srgbClr val="000000">
                  <a:alpha val="55000"/>
                </a:srgbClr>
              </a:gs>
              <a:gs pos="100000">
                <a:srgbClr val="FF0000">
                  <a:alpha val="35001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03" tIns="45701" rIns="91403" bIns="45701" anchor="ctr"/>
          <a:lstStyle/>
          <a:p>
            <a:endParaRPr lang="en-US"/>
          </a:p>
        </p:txBody>
      </p:sp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7538" y="1989141"/>
            <a:ext cx="6994525" cy="1371600"/>
          </a:xfrm>
        </p:spPr>
        <p:txBody>
          <a:bodyPr anchor="ctr" anchorCtr="1"/>
          <a:lstStyle>
            <a:lvl1pPr algn="ctr">
              <a:defRPr i="0">
                <a:solidFill>
                  <a:srgbClr val="881C1C"/>
                </a:solidFill>
              </a:defRPr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35078" y="3627438"/>
            <a:ext cx="5759450" cy="16351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61158" name="Text Box 6"/>
          <p:cNvSpPr txBox="1">
            <a:spLocks noChangeArrowheads="1"/>
          </p:cNvSpPr>
          <p:nvPr userDrawn="1"/>
        </p:nvSpPr>
        <p:spPr bwMode="auto">
          <a:xfrm>
            <a:off x="1" y="6126167"/>
            <a:ext cx="8305800" cy="280917"/>
          </a:xfrm>
          <a:prstGeom prst="rect">
            <a:avLst/>
          </a:prstGeom>
          <a:gradFill rotWithShape="1">
            <a:gsLst>
              <a:gs pos="0">
                <a:srgbClr val="760000">
                  <a:alpha val="39999"/>
                </a:srgbClr>
              </a:gs>
              <a:gs pos="100000">
                <a:srgbClr val="FF0000">
                  <a:alpha val="3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1" tIns="45675" rIns="91351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NIVERSITY OF </a:t>
            </a: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US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ASSACHUSETTS</a:t>
            </a: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A</a:t>
            </a:r>
            <a:r>
              <a:rPr lang="en-US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MHERST  • </a:t>
            </a: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Department of Computer Science</a:t>
            </a:r>
          </a:p>
        </p:txBody>
      </p:sp>
      <p:pic>
        <p:nvPicPr>
          <p:cNvPr id="561169" name="Picture 17" descr="newseal20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5791200"/>
            <a:ext cx="606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1175" name="Picture 2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838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1176" name="Picture 24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6" y="357191"/>
            <a:ext cx="2744787" cy="4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0DD40B-E085-4F3F-B3DF-352170E6A6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292142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03938" y="166691"/>
            <a:ext cx="1957387" cy="53498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66691"/>
            <a:ext cx="5722938" cy="5349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83CDFE0-D3B4-410C-B029-0B0C078019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75120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988401"/>
            <a:ext cx="6995160" cy="13720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4440" y="3627120"/>
            <a:ext cx="5760720" cy="1635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17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35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53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70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88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064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24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41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5ECF7-5A18-4673-8ACA-6074206717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0" y="6124575"/>
            <a:ext cx="8229600" cy="298450"/>
          </a:xfrm>
          <a:prstGeom prst="rect">
            <a:avLst/>
          </a:prstGeom>
          <a:gradFill rotWithShape="0">
            <a:gsLst>
              <a:gs pos="0">
                <a:srgbClr val="000000">
                  <a:alpha val="55000"/>
                </a:srgbClr>
              </a:gs>
              <a:gs pos="100000">
                <a:srgbClr val="FF0000">
                  <a:alpha val="35001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03" tIns="45701" rIns="91403" bIns="45701" anchor="ctr"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 userDrawn="1"/>
        </p:nvSpPr>
        <p:spPr bwMode="auto">
          <a:xfrm>
            <a:off x="1" y="6126167"/>
            <a:ext cx="8305800" cy="280917"/>
          </a:xfrm>
          <a:prstGeom prst="rect">
            <a:avLst/>
          </a:prstGeom>
          <a:gradFill rotWithShape="1">
            <a:gsLst>
              <a:gs pos="0">
                <a:srgbClr val="760000">
                  <a:alpha val="39999"/>
                </a:srgbClr>
              </a:gs>
              <a:gs pos="100000">
                <a:srgbClr val="FF0000">
                  <a:alpha val="3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1" tIns="45675" rIns="91351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NIVERSITY OF </a:t>
            </a: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US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ASSACHUSETTS</a:t>
            </a: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A</a:t>
            </a:r>
            <a:r>
              <a:rPr lang="en-US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MHERST  • </a:t>
            </a: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Department of Computer Science</a:t>
            </a:r>
          </a:p>
        </p:txBody>
      </p:sp>
      <p:pic>
        <p:nvPicPr>
          <p:cNvPr id="10" name="Picture 2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838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6" y="357191"/>
            <a:ext cx="2744787" cy="40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261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05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082" y="4113107"/>
            <a:ext cx="6995160" cy="1271270"/>
          </a:xfrm>
        </p:spPr>
        <p:txBody>
          <a:bodyPr anchor="t"/>
          <a:lstStyle>
            <a:lvl1pPr algn="l">
              <a:defRPr sz="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082" y="2712932"/>
            <a:ext cx="6995160" cy="1400175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177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3547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25321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709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8869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50643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92417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34191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C66F9-ACC1-4FA6-9B81-B1B0C068FED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66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480" y="1493521"/>
            <a:ext cx="3634740" cy="422423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83380" y="1493521"/>
            <a:ext cx="3634740" cy="4224232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B5B8F-3B70-4A35-AAD0-FCB78920E3C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152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32772"/>
            <a:ext cx="3636169" cy="597111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7740" indent="0">
              <a:buNone/>
              <a:defRPr sz="1800" b="1"/>
            </a:lvl2pPr>
            <a:lvl3pPr marL="835476" indent="0">
              <a:buNone/>
              <a:defRPr sz="1600" b="1"/>
            </a:lvl3pPr>
            <a:lvl4pPr marL="1253217" indent="0">
              <a:buNone/>
              <a:defRPr sz="1500" b="1"/>
            </a:lvl4pPr>
            <a:lvl5pPr marL="1670957" indent="0">
              <a:buNone/>
              <a:defRPr sz="1500" b="1"/>
            </a:lvl5pPr>
            <a:lvl6pPr marL="2088696" indent="0">
              <a:buNone/>
              <a:defRPr sz="1500" b="1"/>
            </a:lvl6pPr>
            <a:lvl7pPr marL="2506434" indent="0">
              <a:buNone/>
              <a:defRPr sz="1500" b="1"/>
            </a:lvl7pPr>
            <a:lvl8pPr marL="2924174" indent="0">
              <a:buNone/>
              <a:defRPr sz="1500" b="1"/>
            </a:lvl8pPr>
            <a:lvl9pPr marL="334191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480" y="2029883"/>
            <a:ext cx="3636169" cy="368786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80523" y="1432772"/>
            <a:ext cx="3637598" cy="597111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7740" indent="0">
              <a:buNone/>
              <a:defRPr sz="1800" b="1"/>
            </a:lvl2pPr>
            <a:lvl3pPr marL="835476" indent="0">
              <a:buNone/>
              <a:defRPr sz="1600" b="1"/>
            </a:lvl3pPr>
            <a:lvl4pPr marL="1253217" indent="0">
              <a:buNone/>
              <a:defRPr sz="1500" b="1"/>
            </a:lvl4pPr>
            <a:lvl5pPr marL="1670957" indent="0">
              <a:buNone/>
              <a:defRPr sz="1500" b="1"/>
            </a:lvl5pPr>
            <a:lvl6pPr marL="2088696" indent="0">
              <a:buNone/>
              <a:defRPr sz="1500" b="1"/>
            </a:lvl6pPr>
            <a:lvl7pPr marL="2506434" indent="0">
              <a:buNone/>
              <a:defRPr sz="1500" b="1"/>
            </a:lvl7pPr>
            <a:lvl8pPr marL="2924174" indent="0">
              <a:buNone/>
              <a:defRPr sz="1500" b="1"/>
            </a:lvl8pPr>
            <a:lvl9pPr marL="3341913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80523" y="2029883"/>
            <a:ext cx="3637598" cy="3687869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D94AB-CC3C-445D-A64D-9A3361B1FF1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9582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2734-5CE4-4E62-88B7-B2867451DF1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9428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C6697-D355-40AB-9304-3CA96F5248B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548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254847"/>
            <a:ext cx="2707482" cy="108458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549" y="254851"/>
            <a:ext cx="4600575" cy="5462905"/>
          </a:xfrm>
        </p:spPr>
        <p:txBody>
          <a:bodyPr/>
          <a:lstStyle>
            <a:lvl1pPr>
              <a:defRPr sz="29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1339431"/>
            <a:ext cx="2707482" cy="4378325"/>
          </a:xfrm>
        </p:spPr>
        <p:txBody>
          <a:bodyPr/>
          <a:lstStyle>
            <a:lvl1pPr marL="0" indent="0">
              <a:buNone/>
              <a:defRPr sz="1300"/>
            </a:lvl1pPr>
            <a:lvl2pPr marL="417740" indent="0">
              <a:buNone/>
              <a:defRPr sz="1100"/>
            </a:lvl2pPr>
            <a:lvl3pPr marL="835476" indent="0">
              <a:buNone/>
              <a:defRPr sz="900"/>
            </a:lvl3pPr>
            <a:lvl4pPr marL="1253217" indent="0">
              <a:buNone/>
              <a:defRPr sz="800"/>
            </a:lvl4pPr>
            <a:lvl5pPr marL="1670957" indent="0">
              <a:buNone/>
              <a:defRPr sz="800"/>
            </a:lvl5pPr>
            <a:lvl6pPr marL="2088696" indent="0">
              <a:buNone/>
              <a:defRPr sz="800"/>
            </a:lvl6pPr>
            <a:lvl7pPr marL="2506434" indent="0">
              <a:buNone/>
              <a:defRPr sz="800"/>
            </a:lvl7pPr>
            <a:lvl8pPr marL="2924174" indent="0">
              <a:buNone/>
              <a:defRPr sz="800"/>
            </a:lvl8pPr>
            <a:lvl9pPr marL="3341913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2629C-9C5D-463B-A33D-43638AAEFEC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972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24EF30-F224-43E8-8197-B619979C228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025285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059" y="4480560"/>
            <a:ext cx="4937760" cy="528955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3059" y="571923"/>
            <a:ext cx="4937760" cy="3840480"/>
          </a:xfrm>
        </p:spPr>
        <p:txBody>
          <a:bodyPr/>
          <a:lstStyle>
            <a:lvl1pPr marL="0" indent="0">
              <a:buNone/>
              <a:defRPr sz="2900"/>
            </a:lvl1pPr>
            <a:lvl2pPr marL="417740" indent="0">
              <a:buNone/>
              <a:defRPr sz="2600"/>
            </a:lvl2pPr>
            <a:lvl3pPr marL="835476" indent="0">
              <a:buNone/>
              <a:defRPr sz="2200"/>
            </a:lvl3pPr>
            <a:lvl4pPr marL="1253217" indent="0">
              <a:buNone/>
              <a:defRPr sz="1800"/>
            </a:lvl4pPr>
            <a:lvl5pPr marL="1670957" indent="0">
              <a:buNone/>
              <a:defRPr sz="1800"/>
            </a:lvl5pPr>
            <a:lvl6pPr marL="2088696" indent="0">
              <a:buNone/>
              <a:defRPr sz="1800"/>
            </a:lvl6pPr>
            <a:lvl7pPr marL="2506434" indent="0">
              <a:buNone/>
              <a:defRPr sz="1800"/>
            </a:lvl7pPr>
            <a:lvl8pPr marL="2924174" indent="0">
              <a:buNone/>
              <a:defRPr sz="1800"/>
            </a:lvl8pPr>
            <a:lvl9pPr marL="3341913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3059" y="5009519"/>
            <a:ext cx="4937760" cy="751205"/>
          </a:xfrm>
        </p:spPr>
        <p:txBody>
          <a:bodyPr/>
          <a:lstStyle>
            <a:lvl1pPr marL="0" indent="0">
              <a:buNone/>
              <a:defRPr sz="1300"/>
            </a:lvl1pPr>
            <a:lvl2pPr marL="417740" indent="0">
              <a:buNone/>
              <a:defRPr sz="1100"/>
            </a:lvl2pPr>
            <a:lvl3pPr marL="835476" indent="0">
              <a:buNone/>
              <a:defRPr sz="900"/>
            </a:lvl3pPr>
            <a:lvl4pPr marL="1253217" indent="0">
              <a:buNone/>
              <a:defRPr sz="800"/>
            </a:lvl4pPr>
            <a:lvl5pPr marL="1670957" indent="0">
              <a:buNone/>
              <a:defRPr sz="800"/>
            </a:lvl5pPr>
            <a:lvl6pPr marL="2088696" indent="0">
              <a:buNone/>
              <a:defRPr sz="800"/>
            </a:lvl6pPr>
            <a:lvl7pPr marL="2506434" indent="0">
              <a:buNone/>
              <a:defRPr sz="800"/>
            </a:lvl7pPr>
            <a:lvl8pPr marL="2924174" indent="0">
              <a:buNone/>
              <a:defRPr sz="800"/>
            </a:lvl8pPr>
            <a:lvl9pPr marL="3341913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E0048-19C5-4F96-862E-9BE2A794590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2998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DD40B-E085-4F3F-B3DF-352170E6A6C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7505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6460" y="256333"/>
            <a:ext cx="1851660" cy="54614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480" y="256333"/>
            <a:ext cx="5417820" cy="546142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CDFE0-D3B4-410C-B029-0B0C078019A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9768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4113216"/>
            <a:ext cx="6994525" cy="127158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713041"/>
            <a:ext cx="6994525" cy="1400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09" indent="0">
              <a:buNone/>
              <a:defRPr sz="1800"/>
            </a:lvl2pPr>
            <a:lvl3pPr marL="914016" indent="0">
              <a:buNone/>
              <a:defRPr sz="1600"/>
            </a:lvl3pPr>
            <a:lvl4pPr marL="1371027" indent="0">
              <a:buNone/>
              <a:defRPr sz="1400"/>
            </a:lvl4pPr>
            <a:lvl5pPr marL="1828035" indent="0">
              <a:buNone/>
              <a:defRPr sz="1400"/>
            </a:lvl5pPr>
            <a:lvl6pPr marL="2285043" indent="0">
              <a:buNone/>
              <a:defRPr sz="1400"/>
            </a:lvl6pPr>
            <a:lvl7pPr marL="2742052" indent="0">
              <a:buNone/>
              <a:defRPr sz="1400"/>
            </a:lvl7pPr>
            <a:lvl8pPr marL="3199061" indent="0">
              <a:buNone/>
              <a:defRPr sz="1400"/>
            </a:lvl8pPr>
            <a:lvl9pPr marL="365607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1C66F9-ACC1-4FA6-9B81-B1B0C068FE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405290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219200"/>
            <a:ext cx="3459163" cy="4297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6" y="1219200"/>
            <a:ext cx="3459162" cy="4297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28B5B8F-3B70-4A35-AAD0-FCB78920E3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843771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3" y="255588"/>
            <a:ext cx="7407275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166" y="1433513"/>
            <a:ext cx="3636962" cy="5969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9" indent="0">
              <a:buNone/>
              <a:defRPr sz="2000" b="1"/>
            </a:lvl2pPr>
            <a:lvl3pPr marL="914016" indent="0">
              <a:buNone/>
              <a:defRPr sz="1800" b="1"/>
            </a:lvl3pPr>
            <a:lvl4pPr marL="1371027" indent="0">
              <a:buNone/>
              <a:defRPr sz="1600" b="1"/>
            </a:lvl4pPr>
            <a:lvl5pPr marL="1828035" indent="0">
              <a:buNone/>
              <a:defRPr sz="1600" b="1"/>
            </a:lvl5pPr>
            <a:lvl6pPr marL="2285043" indent="0">
              <a:buNone/>
              <a:defRPr sz="1600" b="1"/>
            </a:lvl6pPr>
            <a:lvl7pPr marL="2742052" indent="0">
              <a:buNone/>
              <a:defRPr sz="1600" b="1"/>
            </a:lvl7pPr>
            <a:lvl8pPr marL="3199061" indent="0">
              <a:buNone/>
              <a:defRPr sz="1600" b="1"/>
            </a:lvl8pPr>
            <a:lvl9pPr marL="365607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66" y="2030413"/>
            <a:ext cx="3636962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79888" y="1433513"/>
            <a:ext cx="3638550" cy="5969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09" indent="0">
              <a:buNone/>
              <a:defRPr sz="2000" b="1"/>
            </a:lvl2pPr>
            <a:lvl3pPr marL="914016" indent="0">
              <a:buNone/>
              <a:defRPr sz="1800" b="1"/>
            </a:lvl3pPr>
            <a:lvl4pPr marL="1371027" indent="0">
              <a:buNone/>
              <a:defRPr sz="1600" b="1"/>
            </a:lvl4pPr>
            <a:lvl5pPr marL="1828035" indent="0">
              <a:buNone/>
              <a:defRPr sz="1600" b="1"/>
            </a:lvl5pPr>
            <a:lvl6pPr marL="2285043" indent="0">
              <a:buNone/>
              <a:defRPr sz="1600" b="1"/>
            </a:lvl6pPr>
            <a:lvl7pPr marL="2742052" indent="0">
              <a:buNone/>
              <a:defRPr sz="1600" b="1"/>
            </a:lvl7pPr>
            <a:lvl8pPr marL="3199061" indent="0">
              <a:buNone/>
              <a:defRPr sz="1600" b="1"/>
            </a:lvl8pPr>
            <a:lvl9pPr marL="365607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9888" y="2030413"/>
            <a:ext cx="3638550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3D94AB-CC3C-445D-A64D-9A3361B1FF1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860948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EF2734-5CE4-4E62-88B7-B2867451DF1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53065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8C6697-D355-40AB-9304-3CA96F5248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44448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166" y="255588"/>
            <a:ext cx="2708275" cy="108426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865" y="255591"/>
            <a:ext cx="4600575" cy="54625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166" y="1339853"/>
            <a:ext cx="2708275" cy="4378325"/>
          </a:xfrm>
        </p:spPr>
        <p:txBody>
          <a:bodyPr/>
          <a:lstStyle>
            <a:lvl1pPr marL="0" indent="0">
              <a:buNone/>
              <a:defRPr sz="1400"/>
            </a:lvl1pPr>
            <a:lvl2pPr marL="457009" indent="0">
              <a:buNone/>
              <a:defRPr sz="1200"/>
            </a:lvl2pPr>
            <a:lvl3pPr marL="914016" indent="0">
              <a:buNone/>
              <a:defRPr sz="1000"/>
            </a:lvl3pPr>
            <a:lvl4pPr marL="1371027" indent="0">
              <a:buNone/>
              <a:defRPr sz="900"/>
            </a:lvl4pPr>
            <a:lvl5pPr marL="1828035" indent="0">
              <a:buNone/>
              <a:defRPr sz="900"/>
            </a:lvl5pPr>
            <a:lvl6pPr marL="2285043" indent="0">
              <a:buNone/>
              <a:defRPr sz="900"/>
            </a:lvl6pPr>
            <a:lvl7pPr marL="2742052" indent="0">
              <a:buNone/>
              <a:defRPr sz="900"/>
            </a:lvl7pPr>
            <a:lvl8pPr marL="3199061" indent="0">
              <a:buNone/>
              <a:defRPr sz="900"/>
            </a:lvl8pPr>
            <a:lvl9pPr marL="365607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92629C-9C5D-463B-A33D-43638AAEFEC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76860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03" y="4479925"/>
            <a:ext cx="4938713" cy="53022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12903" y="571500"/>
            <a:ext cx="4938713" cy="3840163"/>
          </a:xfrm>
        </p:spPr>
        <p:txBody>
          <a:bodyPr/>
          <a:lstStyle>
            <a:lvl1pPr marL="0" indent="0">
              <a:buNone/>
              <a:defRPr sz="3200"/>
            </a:lvl1pPr>
            <a:lvl2pPr marL="457009" indent="0">
              <a:buNone/>
              <a:defRPr sz="2800"/>
            </a:lvl2pPr>
            <a:lvl3pPr marL="914016" indent="0">
              <a:buNone/>
              <a:defRPr sz="2400"/>
            </a:lvl3pPr>
            <a:lvl4pPr marL="1371027" indent="0">
              <a:buNone/>
              <a:defRPr sz="2000"/>
            </a:lvl4pPr>
            <a:lvl5pPr marL="1828035" indent="0">
              <a:buNone/>
              <a:defRPr sz="2000"/>
            </a:lvl5pPr>
            <a:lvl6pPr marL="2285043" indent="0">
              <a:buNone/>
              <a:defRPr sz="2000"/>
            </a:lvl6pPr>
            <a:lvl7pPr marL="2742052" indent="0">
              <a:buNone/>
              <a:defRPr sz="2000"/>
            </a:lvl7pPr>
            <a:lvl8pPr marL="3199061" indent="0">
              <a:buNone/>
              <a:defRPr sz="2000"/>
            </a:lvl8pPr>
            <a:lvl9pPr marL="365607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12903" y="5010153"/>
            <a:ext cx="4938713" cy="750888"/>
          </a:xfrm>
        </p:spPr>
        <p:txBody>
          <a:bodyPr/>
          <a:lstStyle>
            <a:lvl1pPr marL="0" indent="0">
              <a:buNone/>
              <a:defRPr sz="1400"/>
            </a:lvl1pPr>
            <a:lvl2pPr marL="457009" indent="0">
              <a:buNone/>
              <a:defRPr sz="1200"/>
            </a:lvl2pPr>
            <a:lvl3pPr marL="914016" indent="0">
              <a:buNone/>
              <a:defRPr sz="1000"/>
            </a:lvl3pPr>
            <a:lvl4pPr marL="1371027" indent="0">
              <a:buNone/>
              <a:defRPr sz="900"/>
            </a:lvl4pPr>
            <a:lvl5pPr marL="1828035" indent="0">
              <a:buNone/>
              <a:defRPr sz="900"/>
            </a:lvl5pPr>
            <a:lvl6pPr marL="2285043" indent="0">
              <a:buNone/>
              <a:defRPr sz="900"/>
            </a:lvl6pPr>
            <a:lvl7pPr marL="2742052" indent="0">
              <a:buNone/>
              <a:defRPr sz="900"/>
            </a:lvl7pPr>
            <a:lvl8pPr marL="3199061" indent="0">
              <a:buNone/>
              <a:defRPr sz="900"/>
            </a:lvl8pPr>
            <a:lvl9pPr marL="365607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FE0048-19C5-4F96-862E-9BE2A79459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80396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27" name="Rectangle 15"/>
          <p:cNvSpPr>
            <a:spLocks noChangeArrowheads="1"/>
          </p:cNvSpPr>
          <p:nvPr userDrawn="1"/>
        </p:nvSpPr>
        <p:spPr bwMode="auto">
          <a:xfrm>
            <a:off x="0" y="6124575"/>
            <a:ext cx="8229600" cy="298450"/>
          </a:xfrm>
          <a:prstGeom prst="rect">
            <a:avLst/>
          </a:prstGeom>
          <a:gradFill rotWithShape="0">
            <a:gsLst>
              <a:gs pos="0">
                <a:srgbClr val="000000">
                  <a:alpha val="55000"/>
                </a:srgbClr>
              </a:gs>
              <a:gs pos="100000">
                <a:srgbClr val="FF0000">
                  <a:alpha val="35001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03" tIns="45701" rIns="91403" bIns="45701" anchor="ctr"/>
          <a:lstStyle/>
          <a:p>
            <a:endParaRPr lang="en-US"/>
          </a:p>
        </p:txBody>
      </p:sp>
      <p:sp>
        <p:nvSpPr>
          <p:cNvPr id="90122" name="Text Box 10"/>
          <p:cNvSpPr txBox="1">
            <a:spLocks noChangeArrowheads="1"/>
          </p:cNvSpPr>
          <p:nvPr userDrawn="1"/>
        </p:nvSpPr>
        <p:spPr bwMode="auto">
          <a:xfrm>
            <a:off x="1" y="6126167"/>
            <a:ext cx="8305800" cy="280917"/>
          </a:xfrm>
          <a:prstGeom prst="rect">
            <a:avLst/>
          </a:prstGeom>
          <a:gradFill rotWithShape="1">
            <a:gsLst>
              <a:gs pos="0">
                <a:srgbClr val="760000">
                  <a:alpha val="39999"/>
                </a:srgbClr>
              </a:gs>
              <a:gs pos="100000">
                <a:srgbClr val="FF0000">
                  <a:alpha val="39999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51" tIns="45675" rIns="91351" bIns="45675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NIVERSITY OF </a:t>
            </a: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US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ASSACHUSETTS</a:t>
            </a: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, A</a:t>
            </a:r>
            <a:r>
              <a:rPr lang="en-US" altLang="en-US" sz="10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MHERST  • </a:t>
            </a:r>
            <a:r>
              <a:rPr lang="en-US" altLang="en-US" sz="12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Department of Computer Science</a:t>
            </a:r>
            <a:endParaRPr lang="en-US" altLang="en-US" sz="10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096003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51" tIns="45675" rIns="91351" bIns="4567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900">
                <a:solidFill>
                  <a:schemeClr val="bg1"/>
                </a:solidFill>
                <a:latin typeface="Gill Sans MT" pitchFamily="34" charset="0"/>
              </a:defRPr>
            </a:lvl1pPr>
          </a:lstStyle>
          <a:p>
            <a:fld id="{441A51FC-B2C8-4103-8E61-8C1327E51A9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90142" name="Picture 30" descr="newseal20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5791200"/>
            <a:ext cx="60642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5" name="Picture 3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83820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66688"/>
            <a:ext cx="6858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3506" tIns="41751" rIns="83506" bIns="4175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</a:t>
            </a:r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3" y="1219200"/>
            <a:ext cx="7070725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3506" tIns="41751" rIns="83506" bIns="417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836264" rtl="0" fontAlgn="base">
        <a:spcBef>
          <a:spcPct val="0"/>
        </a:spcBef>
        <a:spcAft>
          <a:spcPct val="0"/>
        </a:spcAft>
        <a:defRPr sz="4800" b="1" i="1">
          <a:solidFill>
            <a:srgbClr val="C0C0C0"/>
          </a:solidFill>
          <a:latin typeface="+mj-lt"/>
          <a:ea typeface="+mj-ea"/>
          <a:cs typeface="+mj-cs"/>
        </a:defRPr>
      </a:lvl1pPr>
      <a:lvl2pPr algn="l" defTabSz="836264" rtl="0" fontAlgn="base">
        <a:spcBef>
          <a:spcPct val="0"/>
        </a:spcBef>
        <a:spcAft>
          <a:spcPct val="0"/>
        </a:spcAft>
        <a:defRPr sz="4800" b="1" i="1">
          <a:solidFill>
            <a:srgbClr val="C0C0C0"/>
          </a:solidFill>
          <a:latin typeface="Frutiger Linotype" pitchFamily="34" charset="0"/>
        </a:defRPr>
      </a:lvl2pPr>
      <a:lvl3pPr algn="l" defTabSz="836264" rtl="0" fontAlgn="base">
        <a:spcBef>
          <a:spcPct val="0"/>
        </a:spcBef>
        <a:spcAft>
          <a:spcPct val="0"/>
        </a:spcAft>
        <a:defRPr sz="4800" b="1" i="1">
          <a:solidFill>
            <a:srgbClr val="C0C0C0"/>
          </a:solidFill>
          <a:latin typeface="Frutiger Linotype" pitchFamily="34" charset="0"/>
        </a:defRPr>
      </a:lvl3pPr>
      <a:lvl4pPr algn="l" defTabSz="836264" rtl="0" fontAlgn="base">
        <a:spcBef>
          <a:spcPct val="0"/>
        </a:spcBef>
        <a:spcAft>
          <a:spcPct val="0"/>
        </a:spcAft>
        <a:defRPr sz="4800" b="1" i="1">
          <a:solidFill>
            <a:srgbClr val="C0C0C0"/>
          </a:solidFill>
          <a:latin typeface="Frutiger Linotype" pitchFamily="34" charset="0"/>
        </a:defRPr>
      </a:lvl4pPr>
      <a:lvl5pPr algn="l" defTabSz="836264" rtl="0" fontAlgn="base">
        <a:spcBef>
          <a:spcPct val="0"/>
        </a:spcBef>
        <a:spcAft>
          <a:spcPct val="0"/>
        </a:spcAft>
        <a:defRPr sz="4800" b="1" i="1">
          <a:solidFill>
            <a:srgbClr val="C0C0C0"/>
          </a:solidFill>
          <a:latin typeface="Frutiger Linotype" pitchFamily="34" charset="0"/>
        </a:defRPr>
      </a:lvl5pPr>
      <a:lvl6pPr marL="457009" algn="l" defTabSz="836264" rtl="0" fontAlgn="base">
        <a:spcBef>
          <a:spcPct val="0"/>
        </a:spcBef>
        <a:spcAft>
          <a:spcPct val="0"/>
        </a:spcAft>
        <a:defRPr sz="4800" b="1" i="1">
          <a:solidFill>
            <a:srgbClr val="C0C0C0"/>
          </a:solidFill>
          <a:latin typeface="Frutiger Linotype" pitchFamily="34" charset="0"/>
        </a:defRPr>
      </a:lvl6pPr>
      <a:lvl7pPr marL="914016" algn="l" defTabSz="836264" rtl="0" fontAlgn="base">
        <a:spcBef>
          <a:spcPct val="0"/>
        </a:spcBef>
        <a:spcAft>
          <a:spcPct val="0"/>
        </a:spcAft>
        <a:defRPr sz="4800" b="1" i="1">
          <a:solidFill>
            <a:srgbClr val="C0C0C0"/>
          </a:solidFill>
          <a:latin typeface="Frutiger Linotype" pitchFamily="34" charset="0"/>
        </a:defRPr>
      </a:lvl7pPr>
      <a:lvl8pPr marL="1371027" algn="l" defTabSz="836264" rtl="0" fontAlgn="base">
        <a:spcBef>
          <a:spcPct val="0"/>
        </a:spcBef>
        <a:spcAft>
          <a:spcPct val="0"/>
        </a:spcAft>
        <a:defRPr sz="4800" b="1" i="1">
          <a:solidFill>
            <a:srgbClr val="C0C0C0"/>
          </a:solidFill>
          <a:latin typeface="Frutiger Linotype" pitchFamily="34" charset="0"/>
        </a:defRPr>
      </a:lvl8pPr>
      <a:lvl9pPr marL="1828035" algn="l" defTabSz="836264" rtl="0" fontAlgn="base">
        <a:spcBef>
          <a:spcPct val="0"/>
        </a:spcBef>
        <a:spcAft>
          <a:spcPct val="0"/>
        </a:spcAft>
        <a:defRPr sz="4800" b="1" i="1">
          <a:solidFill>
            <a:srgbClr val="C0C0C0"/>
          </a:solidFill>
          <a:latin typeface="Frutiger Linotype" pitchFamily="34" charset="0"/>
        </a:defRPr>
      </a:lvl9pPr>
    </p:titleStyle>
    <p:bodyStyle>
      <a:lvl1pPr marL="312608" indent="-312608" algn="l" defTabSz="836264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79166" indent="-261829" algn="l" defTabSz="836264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044138" indent="-207876" algn="l" defTabSz="836264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463063" indent="-209462" algn="l" defTabSz="836264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880401" indent="-209462" algn="l" defTabSz="83626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2337410" indent="-209462" algn="l" defTabSz="83626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794419" indent="-209462" algn="l" defTabSz="83626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251427" indent="-209462" algn="l" defTabSz="83626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708436" indent="-209462" algn="l" defTabSz="83626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9" algn="l" defTabSz="914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7" algn="l" defTabSz="914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5" algn="l" defTabSz="914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3" algn="l" defTabSz="914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52" algn="l" defTabSz="914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61" algn="l" defTabSz="914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70" algn="l" defTabSz="9140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1480" y="256329"/>
            <a:ext cx="7406640" cy="1066800"/>
          </a:xfrm>
          <a:prstGeom prst="rect">
            <a:avLst/>
          </a:prstGeom>
        </p:spPr>
        <p:txBody>
          <a:bodyPr vert="horz" lIns="83550" tIns="41773" rIns="83550" bIns="4177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1480" y="1493521"/>
            <a:ext cx="7406640" cy="4224232"/>
          </a:xfrm>
          <a:prstGeom prst="rect">
            <a:avLst/>
          </a:prstGeom>
        </p:spPr>
        <p:txBody>
          <a:bodyPr vert="horz" lIns="83550" tIns="41773" rIns="83550" bIns="4177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1480" y="5932598"/>
            <a:ext cx="1920240" cy="340783"/>
          </a:xfrm>
          <a:prstGeom prst="rect">
            <a:avLst/>
          </a:prstGeom>
        </p:spPr>
        <p:txBody>
          <a:bodyPr vert="horz" lIns="83550" tIns="41773" rIns="83550" bIns="4177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5ACF2-F36C-4599-B6AB-870F5248C710}" type="datetimeFigureOut">
              <a:rPr lang="en-US" smtClean="0"/>
              <a:t>4/9/2014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1780" y="5932598"/>
            <a:ext cx="2606040" cy="340783"/>
          </a:xfrm>
          <a:prstGeom prst="rect">
            <a:avLst/>
          </a:prstGeom>
        </p:spPr>
        <p:txBody>
          <a:bodyPr vert="horz" lIns="83550" tIns="41773" rIns="83550" bIns="4177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97880" y="5932598"/>
            <a:ext cx="1920240" cy="340783"/>
          </a:xfrm>
          <a:prstGeom prst="rect">
            <a:avLst/>
          </a:prstGeom>
        </p:spPr>
        <p:txBody>
          <a:bodyPr vert="horz" lIns="83550" tIns="41773" rIns="83550" bIns="4177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A51FC-B2C8-4103-8E61-8C1327E51A9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21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835476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3305" indent="-313305" algn="l" defTabSz="835476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78827" indent="-261087" algn="l" defTabSz="835476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44348" indent="-208870" algn="l" defTabSz="835476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462087" indent="-208870" algn="l" defTabSz="835476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79826" indent="-208870" algn="l" defTabSz="835476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7566" indent="-208870" algn="l" defTabSz="83547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5306" indent="-208870" algn="l" defTabSz="83547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3044" indent="-208870" algn="l" defTabSz="83547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50783" indent="-208870" algn="l" defTabSz="835476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5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7740" algn="l" defTabSz="835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35476" algn="l" defTabSz="835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53217" algn="l" defTabSz="835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70957" algn="l" defTabSz="835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88696" algn="l" defTabSz="835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506434" algn="l" defTabSz="835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24174" algn="l" defTabSz="835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41913" algn="l" defTabSz="83547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image" Target="../media/image23.png"/><Relationship Id="rId5" Type="http://schemas.openxmlformats.org/officeDocument/2006/relationships/image" Target="../media/image35.png"/><Relationship Id="rId10" Type="http://schemas.openxmlformats.org/officeDocument/2006/relationships/image" Target="../media/image22.png"/><Relationship Id="rId4" Type="http://schemas.openxmlformats.org/officeDocument/2006/relationships/image" Target="../media/image34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bugs.webkit.org/show_bug.cgi?id=11904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191" name="Picture 7" descr="http://www.colindye.com/wp-content/uploads/2012/07/Breaking-Down-Barriers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838201"/>
            <a:ext cx="8305800" cy="525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31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" y="762000"/>
            <a:ext cx="7848600" cy="1524000"/>
          </a:xfrm>
        </p:spPr>
        <p:txBody>
          <a:bodyPr>
            <a:normAutofit fontScale="90000"/>
          </a:bodyPr>
          <a:lstStyle/>
          <a:p>
            <a:r>
              <a:rPr lang="en-US" altLang="en-US" sz="6600" b="1" dirty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Doppio</a:t>
            </a:r>
            <a:r>
              <a:rPr lang="en-US" altLang="en-US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/>
            </a:r>
            <a:br>
              <a:rPr lang="en-US" altLang="en-US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altLang="en-US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    </a:t>
            </a:r>
            <a:r>
              <a:rPr lang="en-US" alt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Breaking </a:t>
            </a:r>
            <a:r>
              <a:rPr lang="en-US" altLang="en-US" sz="3600" b="1" dirty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Browser Language Barrier</a:t>
            </a:r>
            <a:endParaRPr lang="en-US" altLang="en-US" sz="3200" b="1" dirty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3318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562600"/>
            <a:ext cx="5759450" cy="715962"/>
          </a:xfrm>
        </p:spPr>
        <p:txBody>
          <a:bodyPr/>
          <a:lstStyle/>
          <a:p>
            <a:r>
              <a:rPr lang="en-US" altLang="en-US" b="1" dirty="0" smtClean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Emery D. Berger and John Vilk</a:t>
            </a:r>
            <a:endParaRPr lang="en-US" altLang="en-US" b="1" dirty="0">
              <a:ln>
                <a:solidFill>
                  <a:srgbClr val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733193" name="Picture 9" descr="White mar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777867"/>
            <a:ext cx="685799" cy="63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472"/>
            <a:ext cx="1055064" cy="1250151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096181"/>
              </p:ext>
            </p:extLst>
          </p:nvPr>
        </p:nvGraphicFramePr>
        <p:xfrm>
          <a:off x="2667000" y="1524000"/>
          <a:ext cx="27432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File</a:t>
                      </a:r>
                      <a:r>
                        <a:rPr lang="en-US" sz="2000" baseline="0" dirty="0" smtClean="0"/>
                        <a:t> System</a:t>
                      </a:r>
                    </a:p>
                    <a:p>
                      <a:pPr algn="ctr"/>
                      <a:r>
                        <a:rPr lang="en-US" sz="2000" baseline="0" dirty="0" smtClean="0"/>
                        <a:t>Backend Interface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rename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stat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open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unlink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rmdir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mkdir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readdir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close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sync</a:t>
                      </a:r>
                      <a:endParaRPr lang="en-US" sz="20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3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472"/>
            <a:ext cx="1055064" cy="1250151"/>
          </a:xfrm>
          <a:prstGeom prst="rect">
            <a:avLst/>
          </a:prstGeom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859" y="2114550"/>
            <a:ext cx="5532741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" y="1185365"/>
            <a:ext cx="2579988" cy="427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92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472"/>
            <a:ext cx="1055064" cy="1250151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64" y="1143000"/>
            <a:ext cx="5867400" cy="490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73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Unmanaged Heap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472"/>
            <a:ext cx="1055064" cy="12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DoppioJVM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1" y="0"/>
            <a:ext cx="106680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10" y="60648"/>
            <a:ext cx="1173151" cy="1161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061" y="16522"/>
            <a:ext cx="1055064" cy="1250151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799"/>
            <a:ext cx="5105400" cy="475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4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DoppioJVM</a:t>
            </a:r>
            <a:br>
              <a:rPr lang="en-US" dirty="0" smtClean="0"/>
            </a:br>
            <a:r>
              <a:rPr lang="en-US" dirty="0" smtClean="0"/>
              <a:t>CodeMoo.com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" y="1568450"/>
            <a:ext cx="8953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6" y="1568450"/>
            <a:ext cx="8477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68450"/>
            <a:ext cx="12668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590801"/>
            <a:ext cx="3200158" cy="3210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 descr="Pl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97025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83181"/>
            <a:ext cx="4267200" cy="2554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61" y="0"/>
            <a:ext cx="1066800" cy="1066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0910" y="60648"/>
            <a:ext cx="1173151" cy="11618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4061" y="16522"/>
            <a:ext cx="1055064" cy="12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3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DoppioJVM</a:t>
            </a:r>
            <a:br>
              <a:rPr lang="en-US" dirty="0" smtClean="0"/>
            </a:b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" y="1493520"/>
            <a:ext cx="7741920" cy="429767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Compared against </a:t>
            </a:r>
            <a:r>
              <a:rPr lang="en-US" dirty="0" err="1" smtClean="0"/>
              <a:t>HotSpot</a:t>
            </a:r>
            <a:r>
              <a:rPr lang="en-US" dirty="0" smtClean="0"/>
              <a:t> Interpreter running natively.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Benchmarks:</a:t>
            </a:r>
          </a:p>
          <a:p>
            <a:r>
              <a:rPr lang="en-US" b="1" dirty="0" err="1" smtClean="0"/>
              <a:t>javap</a:t>
            </a:r>
            <a:r>
              <a:rPr lang="en-US" dirty="0" smtClean="0"/>
              <a:t> (4 KLOC)</a:t>
            </a:r>
          </a:p>
          <a:p>
            <a:pPr lvl="1"/>
            <a:r>
              <a:rPr lang="en-US" dirty="0" smtClean="0"/>
              <a:t>Disassemble class files comprising </a:t>
            </a:r>
            <a:r>
              <a:rPr lang="en-US" dirty="0" err="1" smtClean="0"/>
              <a:t>javac</a:t>
            </a:r>
            <a:r>
              <a:rPr lang="en-US" dirty="0" smtClean="0"/>
              <a:t> (491 files)</a:t>
            </a:r>
          </a:p>
          <a:p>
            <a:r>
              <a:rPr lang="en-US" b="1" dirty="0" err="1" smtClean="0"/>
              <a:t>j</a:t>
            </a:r>
            <a:r>
              <a:rPr lang="en-US" b="1" dirty="0" err="1" smtClean="0"/>
              <a:t>avac</a:t>
            </a:r>
            <a:r>
              <a:rPr lang="en-US" dirty="0" smtClean="0"/>
              <a:t> (44 KLOC)</a:t>
            </a:r>
          </a:p>
          <a:p>
            <a:pPr lvl="1"/>
            <a:r>
              <a:rPr lang="en-US" dirty="0" smtClean="0"/>
              <a:t>Compile </a:t>
            </a:r>
            <a:r>
              <a:rPr lang="en-US" dirty="0" err="1" smtClean="0"/>
              <a:t>javap</a:t>
            </a:r>
            <a:r>
              <a:rPr lang="en-US" dirty="0" smtClean="0"/>
              <a:t> (19 source files)</a:t>
            </a:r>
          </a:p>
          <a:p>
            <a:r>
              <a:rPr lang="en-US" b="1" dirty="0" smtClean="0"/>
              <a:t>Rhino</a:t>
            </a:r>
            <a:r>
              <a:rPr lang="en-US" dirty="0" smtClean="0"/>
              <a:t> (57 KLOC)</a:t>
            </a:r>
          </a:p>
          <a:p>
            <a:pPr lvl="1"/>
            <a:r>
              <a:rPr lang="en-US" dirty="0" err="1" smtClean="0"/>
              <a:t>SunSpider</a:t>
            </a:r>
            <a:r>
              <a:rPr lang="en-US" dirty="0" smtClean="0"/>
              <a:t> </a:t>
            </a:r>
            <a:r>
              <a:rPr lang="en-US" i="1" dirty="0" smtClean="0"/>
              <a:t>recursive</a:t>
            </a:r>
            <a:r>
              <a:rPr lang="en-US" dirty="0" smtClean="0"/>
              <a:t> and </a:t>
            </a:r>
            <a:r>
              <a:rPr lang="en-US" i="1" dirty="0" smtClean="0"/>
              <a:t>binary-trees</a:t>
            </a:r>
            <a:r>
              <a:rPr lang="en-US" dirty="0" smtClean="0"/>
              <a:t> benchmarks</a:t>
            </a:r>
          </a:p>
          <a:p>
            <a:r>
              <a:rPr lang="en-US" b="1" dirty="0" err="1" smtClean="0"/>
              <a:t>Kawa</a:t>
            </a:r>
            <a:r>
              <a:rPr lang="en-US" b="1" dirty="0" smtClean="0"/>
              <a:t>-Scheme</a:t>
            </a:r>
            <a:r>
              <a:rPr lang="en-US" dirty="0"/>
              <a:t> </a:t>
            </a:r>
            <a:r>
              <a:rPr lang="en-US" dirty="0" smtClean="0"/>
              <a:t>(121 KLOC)</a:t>
            </a:r>
            <a:endParaRPr lang="en-US" dirty="0" smtClean="0"/>
          </a:p>
          <a:p>
            <a:pPr lvl="1"/>
            <a:r>
              <a:rPr lang="en-US" dirty="0" err="1" smtClean="0"/>
              <a:t>nqueens</a:t>
            </a:r>
            <a:r>
              <a:rPr lang="en-US" dirty="0" smtClean="0"/>
              <a:t> algorithm with input ‘8’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1" y="0"/>
            <a:ext cx="10668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10" y="60648"/>
            <a:ext cx="1173151" cy="1161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061" y="16522"/>
            <a:ext cx="1055064" cy="12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DoppioJVM</a:t>
            </a:r>
            <a:br>
              <a:rPr lang="en-US" dirty="0" smtClean="0"/>
            </a:b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1" y="0"/>
            <a:ext cx="10668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10" y="60648"/>
            <a:ext cx="1173151" cy="1161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061" y="16522"/>
            <a:ext cx="1055064" cy="1250151"/>
          </a:xfrm>
          <a:prstGeom prst="rect">
            <a:avLst/>
          </a:prstGeom>
        </p:spPr>
      </p:pic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" y="1447800"/>
            <a:ext cx="67722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57400" y="1981200"/>
            <a:ext cx="76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*</a:t>
            </a:r>
            <a:endParaRPr lang="en-US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5960477"/>
            <a:ext cx="800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 smtClean="0"/>
              <a:t>*</a:t>
            </a:r>
            <a:r>
              <a:rPr lang="en-US" sz="1600" dirty="0" smtClean="0"/>
              <a:t> Caused by Safari memory leak: </a:t>
            </a:r>
            <a:r>
              <a:rPr lang="en-US" sz="1600" u="sng" dirty="0" smtClean="0">
                <a:hlinkClick r:id="rId7"/>
              </a:rPr>
              <a:t>https</a:t>
            </a:r>
            <a:r>
              <a:rPr lang="en-US" sz="1600" dirty="0">
                <a:hlinkClick r:id="rId7"/>
              </a:rPr>
              <a:t>://bugs.</a:t>
            </a:r>
            <a:r>
              <a:rPr lang="en-US" sz="1600" u="sng" dirty="0">
                <a:hlinkClick r:id="rId7"/>
              </a:rPr>
              <a:t>webkit</a:t>
            </a:r>
            <a:r>
              <a:rPr lang="en-US" sz="1600" dirty="0">
                <a:hlinkClick r:id="rId7"/>
              </a:rPr>
              <a:t>.org/</a:t>
            </a:r>
            <a:r>
              <a:rPr lang="en-US" sz="1600" u="sng" dirty="0">
                <a:hlinkClick r:id="rId7"/>
              </a:rPr>
              <a:t>show_bug</a:t>
            </a:r>
            <a:r>
              <a:rPr lang="en-US" sz="1600" dirty="0">
                <a:hlinkClick r:id="rId7"/>
              </a:rPr>
              <a:t>.</a:t>
            </a:r>
            <a:r>
              <a:rPr lang="en-US" sz="1600" u="sng" dirty="0">
                <a:hlinkClick r:id="rId7"/>
              </a:rPr>
              <a:t>cgi</a:t>
            </a:r>
            <a:r>
              <a:rPr lang="en-US" sz="1600" dirty="0">
                <a:hlinkClick r:id="rId7"/>
              </a:rPr>
              <a:t>?id=119049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806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into </a:t>
            </a:r>
            <a:r>
              <a:rPr lang="en-US" dirty="0" err="1" smtClean="0"/>
              <a:t>Emscripten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122" name="Picture 2" descr="https://lh6.googleusercontent.com/-lLdZdACge5I/AAAAAAAAAAI/AAAAAAAAAGQ/KUeOPJ1WhXU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006475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061" y="16522"/>
            <a:ext cx="1055064" cy="1250151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09750"/>
            <a:ext cx="7372350" cy="387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5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Embedding into </a:t>
            </a:r>
            <a:r>
              <a:rPr lang="en-US" dirty="0" err="1" smtClean="0"/>
              <a:t>Emscripten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5122" name="Picture 2" descr="https://lh6.googleusercontent.com/-lLdZdACge5I/AAAAAAAAAAI/AAAAAAAAAGQ/KUeOPJ1WhXU/phot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1006475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001000" cy="3929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061" y="16522"/>
            <a:ext cx="1055064" cy="12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740358" name="Picture 6" descr="White mar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56" y="2905734"/>
            <a:ext cx="2362200" cy="2545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2800" y="6319199"/>
            <a:ext cx="4953000" cy="85654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/>
              <a:t>CoffeeScript</a:t>
            </a:r>
            <a:r>
              <a:rPr lang="en-US" sz="2400" u="sng" dirty="0"/>
              <a:t> Related</a:t>
            </a:r>
          </a:p>
          <a:p>
            <a:endParaRPr lang="en-US" dirty="0"/>
          </a:p>
          <a:p>
            <a:r>
              <a:rPr lang="en-US" dirty="0" err="1"/>
              <a:t>CoffeeScript</a:t>
            </a:r>
            <a:endParaRPr lang="en-US" dirty="0"/>
          </a:p>
          <a:p>
            <a:r>
              <a:rPr lang="en-US" dirty="0" err="1"/>
              <a:t>CoffeeScript</a:t>
            </a:r>
            <a:r>
              <a:rPr lang="en-US" dirty="0"/>
              <a:t> II: The Wrath of Khan</a:t>
            </a:r>
          </a:p>
          <a:p>
            <a:r>
              <a:rPr lang="en-US" dirty="0"/>
              <a:t>Coco</a:t>
            </a:r>
          </a:p>
          <a:p>
            <a:r>
              <a:rPr lang="en-US" dirty="0" err="1"/>
              <a:t>LiveScript</a:t>
            </a:r>
            <a:endParaRPr lang="en-US" dirty="0"/>
          </a:p>
          <a:p>
            <a:r>
              <a:rPr lang="en-US" dirty="0" err="1"/>
              <a:t>IcedCoffeeScript</a:t>
            </a:r>
            <a:endParaRPr lang="en-US" dirty="0"/>
          </a:p>
          <a:p>
            <a:r>
              <a:rPr lang="en-US" dirty="0"/>
              <a:t>Parsec </a:t>
            </a:r>
            <a:r>
              <a:rPr lang="en-US" dirty="0" err="1"/>
              <a:t>CoffeeScript</a:t>
            </a:r>
            <a:endParaRPr lang="en-US" dirty="0"/>
          </a:p>
          <a:p>
            <a:r>
              <a:rPr lang="en-US" dirty="0" err="1"/>
              <a:t>Contracts.coffee</a:t>
            </a:r>
            <a:endParaRPr lang="en-US" dirty="0"/>
          </a:p>
          <a:p>
            <a:r>
              <a:rPr lang="en-US" dirty="0" err="1"/>
              <a:t>Uberscript</a:t>
            </a:r>
            <a:endParaRPr lang="en-US" dirty="0"/>
          </a:p>
          <a:p>
            <a:r>
              <a:rPr lang="en-US" dirty="0" err="1"/>
              <a:t>ToffeeScript</a:t>
            </a:r>
            <a:endParaRPr lang="en-US" dirty="0"/>
          </a:p>
          <a:p>
            <a:r>
              <a:rPr lang="en-US" dirty="0"/>
              <a:t>Caffeine</a:t>
            </a:r>
          </a:p>
          <a:p>
            <a:r>
              <a:rPr lang="en-US" dirty="0" err="1"/>
              <a:t>heap.coffee</a:t>
            </a:r>
            <a:endParaRPr lang="en-US" dirty="0"/>
          </a:p>
          <a:p>
            <a:r>
              <a:rPr lang="en-US" dirty="0" err="1"/>
              <a:t>EmberScript</a:t>
            </a:r>
            <a:endParaRPr lang="en-US" dirty="0"/>
          </a:p>
          <a:p>
            <a:r>
              <a:rPr lang="en-US" dirty="0" err="1"/>
              <a:t>Kaffeine</a:t>
            </a:r>
            <a:endParaRPr lang="en-US" dirty="0"/>
          </a:p>
          <a:p>
            <a:r>
              <a:rPr lang="en-US" dirty="0"/>
              <a:t>Jack</a:t>
            </a:r>
          </a:p>
          <a:p>
            <a:r>
              <a:rPr lang="en-US" dirty="0"/>
              <a:t>move</a:t>
            </a:r>
          </a:p>
          <a:p>
            <a:r>
              <a:rPr lang="en-US" dirty="0" err="1"/>
              <a:t>Moescript</a:t>
            </a:r>
            <a:endParaRPr lang="en-US" dirty="0"/>
          </a:p>
          <a:p>
            <a:r>
              <a:rPr lang="en-US" dirty="0" err="1"/>
              <a:t>pogoscript</a:t>
            </a:r>
            <a:endParaRPr lang="en-US" dirty="0"/>
          </a:p>
          <a:p>
            <a:r>
              <a:rPr lang="en-US" dirty="0" err="1"/>
              <a:t>LispyScript</a:t>
            </a:r>
            <a:endParaRPr lang="en-US" dirty="0"/>
          </a:p>
          <a:p>
            <a:r>
              <a:rPr lang="en-US" dirty="0"/>
              <a:t>Wisp</a:t>
            </a:r>
          </a:p>
          <a:p>
            <a:r>
              <a:rPr lang="en-US" dirty="0"/>
              <a:t>Hot Cocoa Lisp</a:t>
            </a:r>
          </a:p>
          <a:p>
            <a:r>
              <a:rPr lang="en-US" dirty="0"/>
              <a:t>Sibilant</a:t>
            </a:r>
          </a:p>
          <a:p>
            <a:r>
              <a:rPr lang="en-US" dirty="0"/>
              <a:t>Ham</a:t>
            </a:r>
          </a:p>
          <a:p>
            <a:r>
              <a:rPr lang="en-US" dirty="0" err="1"/>
              <a:t>GorillaScript</a:t>
            </a:r>
            <a:endParaRPr lang="en-US" dirty="0"/>
          </a:p>
          <a:p>
            <a:r>
              <a:rPr lang="en-US" dirty="0" err="1"/>
              <a:t>RedScript</a:t>
            </a:r>
            <a:endParaRPr lang="en-US" dirty="0"/>
          </a:p>
          <a:p>
            <a:r>
              <a:rPr lang="en-US" dirty="0" err="1"/>
              <a:t>Daonode</a:t>
            </a:r>
            <a:endParaRPr lang="en-US" dirty="0"/>
          </a:p>
          <a:p>
            <a:r>
              <a:rPr lang="en-US" dirty="0" err="1"/>
              <a:t>LiteScript</a:t>
            </a:r>
            <a:endParaRPr lang="en-US" dirty="0"/>
          </a:p>
          <a:p>
            <a:r>
              <a:rPr lang="en-US" dirty="0" err="1"/>
              <a:t>PyScript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Security enforcing JavaScript</a:t>
            </a:r>
          </a:p>
          <a:p>
            <a:endParaRPr lang="en-US" dirty="0"/>
          </a:p>
          <a:p>
            <a:r>
              <a:rPr lang="en-US" dirty="0" err="1"/>
              <a:t>Caja</a:t>
            </a:r>
            <a:endParaRPr lang="en-US" dirty="0"/>
          </a:p>
          <a:p>
            <a:r>
              <a:rPr lang="en-US" dirty="0" err="1"/>
              <a:t>ADsafe</a:t>
            </a:r>
            <a:endParaRPr lang="en-US" dirty="0"/>
          </a:p>
          <a:p>
            <a:r>
              <a:rPr lang="en-US" dirty="0"/>
              <a:t>FBJS</a:t>
            </a:r>
          </a:p>
          <a:p>
            <a:r>
              <a:rPr lang="en-US" dirty="0"/>
              <a:t>Jacaranda</a:t>
            </a:r>
          </a:p>
          <a:p>
            <a:r>
              <a:rPr lang="en-US" dirty="0"/>
              <a:t>Microsoft Web Sandbox</a:t>
            </a:r>
          </a:p>
          <a:p>
            <a:r>
              <a:rPr lang="en-US" dirty="0"/>
              <a:t>Gatekeeper</a:t>
            </a:r>
          </a:p>
          <a:p>
            <a:r>
              <a:rPr lang="en-US" dirty="0"/>
              <a:t>Dojo Secure</a:t>
            </a:r>
          </a:p>
          <a:p>
            <a:r>
              <a:rPr lang="en-US" dirty="0" err="1"/>
              <a:t>Local.js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Statically-typed JavaScript</a:t>
            </a:r>
          </a:p>
          <a:p>
            <a:endParaRPr lang="en-US" dirty="0"/>
          </a:p>
          <a:p>
            <a:r>
              <a:rPr lang="en-US" dirty="0"/>
              <a:t>Dart2JS</a:t>
            </a:r>
          </a:p>
          <a:p>
            <a:r>
              <a:rPr lang="en-US" dirty="0" err="1"/>
              <a:t>TypeScript</a:t>
            </a:r>
            <a:endParaRPr lang="en-US" dirty="0"/>
          </a:p>
          <a:p>
            <a:r>
              <a:rPr lang="en-US" dirty="0" err="1"/>
              <a:t>TeJaS</a:t>
            </a:r>
            <a:endParaRPr lang="en-US" dirty="0"/>
          </a:p>
          <a:p>
            <a:r>
              <a:rPr lang="en-US" dirty="0"/>
              <a:t>JavaScript++</a:t>
            </a:r>
          </a:p>
          <a:p>
            <a:r>
              <a:rPr lang="en-US" dirty="0" err="1"/>
              <a:t>MileScript</a:t>
            </a:r>
            <a:endParaRPr lang="en-US" dirty="0"/>
          </a:p>
          <a:p>
            <a:r>
              <a:rPr lang="en-US" dirty="0"/>
              <a:t>Mascara</a:t>
            </a:r>
          </a:p>
          <a:p>
            <a:r>
              <a:rPr lang="en-US" dirty="0"/>
              <a:t>Roy</a:t>
            </a:r>
          </a:p>
          <a:p>
            <a:r>
              <a:rPr lang="en-US" dirty="0"/>
              <a:t>Elm</a:t>
            </a:r>
          </a:p>
          <a:p>
            <a:r>
              <a:rPr lang="en-US" dirty="0"/>
              <a:t>JSX</a:t>
            </a:r>
          </a:p>
          <a:p>
            <a:r>
              <a:rPr lang="en-US" dirty="0" err="1"/>
              <a:t>Este.js</a:t>
            </a:r>
            <a:endParaRPr lang="en-US" dirty="0"/>
          </a:p>
          <a:p>
            <a:r>
              <a:rPr lang="en-US" dirty="0" err="1"/>
              <a:t>Swym</a:t>
            </a:r>
            <a:endParaRPr lang="en-US" dirty="0"/>
          </a:p>
          <a:p>
            <a:r>
              <a:rPr lang="en-US" dirty="0" err="1"/>
              <a:t>Typecast.js</a:t>
            </a:r>
            <a:endParaRPr lang="en-US" dirty="0"/>
          </a:p>
          <a:p>
            <a:r>
              <a:rPr lang="en-US" dirty="0" err="1"/>
              <a:t>purescript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JavaScript Language Extensions</a:t>
            </a:r>
          </a:p>
          <a:p>
            <a:endParaRPr lang="en-US" dirty="0"/>
          </a:p>
          <a:p>
            <a:r>
              <a:rPr lang="en-US" dirty="0" err="1"/>
              <a:t>ContextJS</a:t>
            </a:r>
            <a:endParaRPr lang="en-US" dirty="0"/>
          </a:p>
          <a:p>
            <a:r>
              <a:rPr lang="en-US" dirty="0"/>
              <a:t>Objective-J</a:t>
            </a:r>
          </a:p>
          <a:p>
            <a:r>
              <a:rPr lang="en-US" dirty="0" err="1"/>
              <a:t>Mochiscript</a:t>
            </a:r>
            <a:endParaRPr lang="en-US" dirty="0"/>
          </a:p>
          <a:p>
            <a:r>
              <a:rPr lang="en-US" dirty="0" err="1"/>
              <a:t>jangaroo</a:t>
            </a:r>
            <a:endParaRPr lang="en-US" dirty="0"/>
          </a:p>
          <a:p>
            <a:r>
              <a:rPr lang="en-US" dirty="0" err="1"/>
              <a:t>Flapjax</a:t>
            </a:r>
            <a:endParaRPr lang="en-US" dirty="0"/>
          </a:p>
          <a:p>
            <a:r>
              <a:rPr lang="en-US" dirty="0" err="1"/>
              <a:t>jLang</a:t>
            </a:r>
            <a:endParaRPr lang="en-US" dirty="0"/>
          </a:p>
          <a:p>
            <a:r>
              <a:rPr lang="en-US" dirty="0"/>
              <a:t>Restrict Mode</a:t>
            </a:r>
          </a:p>
          <a:p>
            <a:r>
              <a:rPr lang="en-US" dirty="0" err="1"/>
              <a:t>TIScript</a:t>
            </a:r>
            <a:endParaRPr lang="en-US" dirty="0"/>
          </a:p>
          <a:p>
            <a:r>
              <a:rPr lang="en-US" dirty="0"/>
              <a:t>Six</a:t>
            </a:r>
          </a:p>
          <a:p>
            <a:r>
              <a:rPr lang="en-US" dirty="0" err="1"/>
              <a:t>js</a:t>
            </a:r>
            <a:r>
              <a:rPr lang="en-US" dirty="0"/>
              <a:t>--</a:t>
            </a:r>
          </a:p>
          <a:p>
            <a:endParaRPr lang="en-US" dirty="0"/>
          </a:p>
          <a:p>
            <a:r>
              <a:rPr lang="en-US" sz="2400" u="sng" dirty="0"/>
              <a:t>Ruby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Opal</a:t>
            </a:r>
          </a:p>
          <a:p>
            <a:r>
              <a:rPr lang="en-US" dirty="0" err="1"/>
              <a:t>HotRuby</a:t>
            </a:r>
            <a:endParaRPr lang="en-US" dirty="0"/>
          </a:p>
          <a:p>
            <a:r>
              <a:rPr lang="en-US" dirty="0" err="1"/>
              <a:t>ColdRuby</a:t>
            </a:r>
            <a:endParaRPr lang="en-US" dirty="0"/>
          </a:p>
          <a:p>
            <a:r>
              <a:rPr lang="en-US" dirty="0"/>
              <a:t>rb2js</a:t>
            </a:r>
          </a:p>
          <a:p>
            <a:r>
              <a:rPr lang="en-US" dirty="0" err="1"/>
              <a:t>RubyJS</a:t>
            </a:r>
            <a:endParaRPr lang="en-US" dirty="0"/>
          </a:p>
          <a:p>
            <a:r>
              <a:rPr lang="en-US" dirty="0"/>
              <a:t>Red</a:t>
            </a:r>
          </a:p>
          <a:p>
            <a:r>
              <a:rPr lang="en-US" dirty="0" err="1"/>
              <a:t>Quby</a:t>
            </a:r>
            <a:endParaRPr lang="en-US" dirty="0"/>
          </a:p>
          <a:p>
            <a:r>
              <a:rPr lang="en-US" dirty="0"/>
              <a:t>8ball</a:t>
            </a:r>
          </a:p>
          <a:p>
            <a:endParaRPr lang="en-US" dirty="0"/>
          </a:p>
          <a:p>
            <a:r>
              <a:rPr lang="en-US" sz="2400" u="sng" dirty="0"/>
              <a:t>Python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PYXC-PJ</a:t>
            </a:r>
          </a:p>
          <a:p>
            <a:r>
              <a:rPr lang="en-US" dirty="0" err="1"/>
              <a:t>Pyjamas</a:t>
            </a:r>
            <a:endParaRPr lang="en-US" dirty="0"/>
          </a:p>
          <a:p>
            <a:r>
              <a:rPr lang="en-US" dirty="0" err="1"/>
              <a:t>Pyjaco</a:t>
            </a:r>
            <a:endParaRPr lang="en-US" dirty="0"/>
          </a:p>
          <a:p>
            <a:r>
              <a:rPr lang="en-US" dirty="0" err="1"/>
              <a:t>Pyjs</a:t>
            </a:r>
            <a:endParaRPr lang="en-US" dirty="0"/>
          </a:p>
          <a:p>
            <a:r>
              <a:rPr lang="en-US" dirty="0" err="1"/>
              <a:t>Skulpt</a:t>
            </a:r>
            <a:endParaRPr lang="en-US" dirty="0"/>
          </a:p>
          <a:p>
            <a:r>
              <a:rPr lang="en-US" dirty="0" err="1"/>
              <a:t>PyCow</a:t>
            </a:r>
            <a:endParaRPr lang="en-US" dirty="0"/>
          </a:p>
          <a:p>
            <a:r>
              <a:rPr lang="en-US" dirty="0" err="1"/>
              <a:t>PyvaScript</a:t>
            </a:r>
            <a:endParaRPr lang="en-US" dirty="0"/>
          </a:p>
          <a:p>
            <a:r>
              <a:rPr lang="en-US" dirty="0" err="1"/>
              <a:t>RapydScript</a:t>
            </a:r>
            <a:endParaRPr lang="en-US" dirty="0"/>
          </a:p>
          <a:p>
            <a:r>
              <a:rPr lang="en-US" dirty="0" err="1"/>
              <a:t>Brython</a:t>
            </a:r>
            <a:endParaRPr lang="en-US" dirty="0"/>
          </a:p>
          <a:p>
            <a:r>
              <a:rPr lang="en-US" dirty="0" err="1"/>
              <a:t>PythonScript</a:t>
            </a:r>
            <a:endParaRPr lang="en-US" dirty="0"/>
          </a:p>
          <a:p>
            <a:r>
              <a:rPr lang="en-US" dirty="0" err="1"/>
              <a:t>pythonscript</a:t>
            </a:r>
            <a:endParaRPr lang="en-US" dirty="0"/>
          </a:p>
          <a:p>
            <a:r>
              <a:rPr lang="en-US" dirty="0" err="1"/>
              <a:t>PythonJS</a:t>
            </a:r>
            <a:endParaRPr lang="en-US" dirty="0"/>
          </a:p>
          <a:p>
            <a:endParaRPr lang="en-US" dirty="0"/>
          </a:p>
          <a:p>
            <a:r>
              <a:rPr lang="en-US" sz="2400" u="sng" dirty="0" err="1"/>
              <a:t>Erlang</a:t>
            </a:r>
            <a:endParaRPr lang="en-US" u="sng" dirty="0"/>
          </a:p>
          <a:p>
            <a:endParaRPr lang="en-US" dirty="0"/>
          </a:p>
          <a:p>
            <a:r>
              <a:rPr lang="en-US" dirty="0" err="1"/>
              <a:t>LuvvieScript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Perl</a:t>
            </a:r>
            <a:endParaRPr lang="en-US" u="sng" dirty="0"/>
          </a:p>
          <a:p>
            <a:endParaRPr lang="en-US" dirty="0"/>
          </a:p>
          <a:p>
            <a:r>
              <a:rPr lang="en-US" dirty="0" err="1"/>
              <a:t>Perlito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Java/JVM</a:t>
            </a:r>
          </a:p>
          <a:p>
            <a:endParaRPr lang="en-US" dirty="0"/>
          </a:p>
          <a:p>
            <a:r>
              <a:rPr lang="en-US" dirty="0"/>
              <a:t>GWT</a:t>
            </a:r>
          </a:p>
          <a:p>
            <a:r>
              <a:rPr lang="en-US" dirty="0"/>
              <a:t>Java2Script</a:t>
            </a:r>
          </a:p>
          <a:p>
            <a:r>
              <a:rPr lang="en-US" dirty="0"/>
              <a:t>j2js</a:t>
            </a:r>
          </a:p>
          <a:p>
            <a:r>
              <a:rPr lang="en-US" dirty="0"/>
              <a:t>Strongly-Typed JavaScript (STJS)</a:t>
            </a:r>
          </a:p>
          <a:p>
            <a:r>
              <a:rPr lang="en-US" dirty="0" err="1"/>
              <a:t>BicaJVM</a:t>
            </a:r>
            <a:endParaRPr lang="en-US" dirty="0"/>
          </a:p>
          <a:p>
            <a:r>
              <a:rPr lang="en-US" dirty="0"/>
              <a:t>Processing</a:t>
            </a:r>
          </a:p>
          <a:p>
            <a:r>
              <a:rPr lang="en-US" dirty="0" err="1"/>
              <a:t>Kotlin</a:t>
            </a:r>
            <a:endParaRPr lang="en-US" dirty="0"/>
          </a:p>
          <a:p>
            <a:r>
              <a:rPr lang="en-US" dirty="0"/>
              <a:t>Ceylon</a:t>
            </a:r>
          </a:p>
          <a:p>
            <a:r>
              <a:rPr lang="en-US" dirty="0" err="1"/>
              <a:t>GrooScript</a:t>
            </a:r>
            <a:endParaRPr lang="en-US" dirty="0"/>
          </a:p>
          <a:p>
            <a:r>
              <a:rPr lang="en-US" dirty="0"/>
              <a:t>node-</a:t>
            </a:r>
            <a:r>
              <a:rPr lang="en-US" dirty="0" err="1"/>
              <a:t>jvm</a:t>
            </a:r>
            <a:endParaRPr lang="en-US" dirty="0"/>
          </a:p>
          <a:p>
            <a:r>
              <a:rPr lang="en-US" dirty="0"/>
              <a:t>Bck2Brwsr</a:t>
            </a:r>
          </a:p>
          <a:p>
            <a:r>
              <a:rPr lang="en-US" dirty="0"/>
              <a:t>QWT</a:t>
            </a:r>
          </a:p>
          <a:p>
            <a:endParaRPr lang="en-US" dirty="0"/>
          </a:p>
          <a:p>
            <a:r>
              <a:rPr lang="en-US" sz="2400" u="sng" dirty="0" err="1"/>
              <a:t>Scala</a:t>
            </a:r>
            <a:endParaRPr lang="en-US" u="sng" dirty="0"/>
          </a:p>
          <a:p>
            <a:endParaRPr lang="en-US" dirty="0"/>
          </a:p>
          <a:p>
            <a:r>
              <a:rPr lang="en-US" dirty="0" err="1"/>
              <a:t>Scala.js</a:t>
            </a:r>
            <a:endParaRPr lang="en-US" dirty="0"/>
          </a:p>
          <a:p>
            <a:r>
              <a:rPr lang="en-US" dirty="0" err="1"/>
              <a:t>js-scala</a:t>
            </a:r>
            <a:endParaRPr lang="en-US" dirty="0"/>
          </a:p>
          <a:p>
            <a:r>
              <a:rPr lang="en-US" dirty="0" err="1"/>
              <a:t>scalagwt</a:t>
            </a:r>
            <a:endParaRPr lang="en-US" dirty="0"/>
          </a:p>
          <a:p>
            <a:r>
              <a:rPr lang="en-US" dirty="0" err="1"/>
              <a:t>JScala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C#, F#, .NET related languages</a:t>
            </a:r>
          </a:p>
          <a:p>
            <a:endParaRPr lang="en-US" dirty="0"/>
          </a:p>
          <a:p>
            <a:r>
              <a:rPr lang="en-US" dirty="0" err="1"/>
              <a:t>jsc</a:t>
            </a:r>
            <a:endParaRPr lang="en-US" dirty="0"/>
          </a:p>
          <a:p>
            <a:r>
              <a:rPr lang="en-US" dirty="0"/>
              <a:t>JSIL</a:t>
            </a:r>
          </a:p>
          <a:p>
            <a:r>
              <a:rPr lang="en-US" dirty="0"/>
              <a:t>Script#</a:t>
            </a:r>
          </a:p>
          <a:p>
            <a:r>
              <a:rPr lang="en-US" dirty="0"/>
              <a:t>Prefix</a:t>
            </a:r>
          </a:p>
          <a:p>
            <a:r>
              <a:rPr lang="en-US" dirty="0"/>
              <a:t>Blade</a:t>
            </a:r>
          </a:p>
          <a:p>
            <a:r>
              <a:rPr lang="en-US" dirty="0" err="1"/>
              <a:t>SharpKit</a:t>
            </a:r>
            <a:endParaRPr lang="en-US" dirty="0"/>
          </a:p>
          <a:p>
            <a:r>
              <a:rPr lang="en-US" dirty="0" err="1"/>
              <a:t>Saltarelle</a:t>
            </a:r>
            <a:endParaRPr lang="en-US" dirty="0"/>
          </a:p>
          <a:p>
            <a:r>
              <a:rPr lang="en-US" dirty="0" err="1"/>
              <a:t>FunScript</a:t>
            </a:r>
            <a:endParaRPr lang="en-US" dirty="0"/>
          </a:p>
          <a:p>
            <a:r>
              <a:rPr lang="en-US" dirty="0"/>
              <a:t>Pit</a:t>
            </a:r>
          </a:p>
          <a:p>
            <a:r>
              <a:rPr lang="en-US" dirty="0" err="1"/>
              <a:t>WebSharper</a:t>
            </a:r>
            <a:endParaRPr lang="en-US" dirty="0"/>
          </a:p>
          <a:p>
            <a:r>
              <a:rPr lang="en-US" dirty="0" err="1"/>
              <a:t>NemerleWeb</a:t>
            </a:r>
            <a:endParaRPr lang="en-US" dirty="0"/>
          </a:p>
          <a:p>
            <a:r>
              <a:rPr lang="en-US" dirty="0"/>
              <a:t>Blue Storm</a:t>
            </a:r>
          </a:p>
          <a:p>
            <a:r>
              <a:rPr lang="en-US" dirty="0" err="1"/>
              <a:t>JScriptSuite</a:t>
            </a:r>
            <a:endParaRPr lang="en-US" dirty="0"/>
          </a:p>
          <a:p>
            <a:r>
              <a:rPr lang="en-US" dirty="0" err="1"/>
              <a:t>DotNetWebToolkit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Lisp, Scheme</a:t>
            </a:r>
          </a:p>
          <a:p>
            <a:endParaRPr lang="en-US" dirty="0"/>
          </a:p>
          <a:p>
            <a:r>
              <a:rPr lang="en-US" dirty="0" err="1"/>
              <a:t>BiwaScheme</a:t>
            </a:r>
            <a:endParaRPr lang="en-US" dirty="0"/>
          </a:p>
          <a:p>
            <a:r>
              <a:rPr lang="en-US" dirty="0" err="1"/>
              <a:t>ClojureScript</a:t>
            </a:r>
            <a:endParaRPr lang="en-US" dirty="0"/>
          </a:p>
          <a:p>
            <a:r>
              <a:rPr lang="en-US" dirty="0" err="1"/>
              <a:t>clojurejs</a:t>
            </a:r>
            <a:endParaRPr lang="en-US" dirty="0"/>
          </a:p>
          <a:p>
            <a:r>
              <a:rPr lang="en-US" dirty="0" err="1"/>
              <a:t>Chlorinejs</a:t>
            </a:r>
            <a:endParaRPr lang="en-US" dirty="0"/>
          </a:p>
          <a:p>
            <a:r>
              <a:rPr lang="en-US" dirty="0"/>
              <a:t>wisp</a:t>
            </a:r>
          </a:p>
          <a:p>
            <a:r>
              <a:rPr lang="en-US" dirty="0" err="1"/>
              <a:t>EdgeLisp</a:t>
            </a:r>
            <a:endParaRPr lang="en-US" dirty="0"/>
          </a:p>
          <a:p>
            <a:r>
              <a:rPr lang="en-US" dirty="0"/>
              <a:t>Fargo</a:t>
            </a:r>
          </a:p>
          <a:p>
            <a:r>
              <a:rPr lang="en-US" dirty="0"/>
              <a:t>Moby Scheme</a:t>
            </a:r>
          </a:p>
          <a:p>
            <a:r>
              <a:rPr lang="en-US" dirty="0" err="1"/>
              <a:t>nconc</a:t>
            </a:r>
            <a:endParaRPr lang="en-US" dirty="0"/>
          </a:p>
          <a:p>
            <a:r>
              <a:rPr lang="en-US" dirty="0" err="1"/>
              <a:t>Parenscript</a:t>
            </a:r>
            <a:endParaRPr lang="en-US" dirty="0"/>
          </a:p>
          <a:p>
            <a:r>
              <a:rPr lang="en-US" dirty="0"/>
              <a:t>Ralph</a:t>
            </a:r>
          </a:p>
          <a:p>
            <a:r>
              <a:rPr lang="en-US" dirty="0"/>
              <a:t>scheme2js</a:t>
            </a:r>
          </a:p>
          <a:p>
            <a:r>
              <a:rPr lang="en-US" dirty="0" err="1"/>
              <a:t>Scriptjure</a:t>
            </a:r>
            <a:endParaRPr lang="en-US" dirty="0"/>
          </a:p>
          <a:p>
            <a:r>
              <a:rPr lang="en-US" dirty="0"/>
              <a:t>Spock</a:t>
            </a:r>
          </a:p>
          <a:p>
            <a:r>
              <a:rPr lang="en-US" dirty="0" err="1"/>
              <a:t>Whalesong</a:t>
            </a:r>
            <a:endParaRPr lang="en-US" dirty="0"/>
          </a:p>
          <a:p>
            <a:r>
              <a:rPr lang="en-US" dirty="0" err="1"/>
              <a:t>Oppo</a:t>
            </a:r>
            <a:endParaRPr lang="en-US" dirty="0"/>
          </a:p>
          <a:p>
            <a:r>
              <a:rPr lang="en-US" dirty="0"/>
              <a:t>Outlet</a:t>
            </a:r>
          </a:p>
          <a:p>
            <a:endParaRPr lang="en-US" dirty="0"/>
          </a:p>
          <a:p>
            <a:r>
              <a:rPr lang="en-US" sz="2400" u="sng" dirty="0" err="1"/>
              <a:t>OCaml</a:t>
            </a:r>
            <a:endParaRPr lang="en-US" u="sng" dirty="0"/>
          </a:p>
          <a:p>
            <a:endParaRPr lang="en-US" dirty="0"/>
          </a:p>
          <a:p>
            <a:r>
              <a:rPr lang="en-US" dirty="0" err="1"/>
              <a:t>Ocamljs</a:t>
            </a:r>
            <a:endParaRPr lang="en-US" dirty="0"/>
          </a:p>
          <a:p>
            <a:r>
              <a:rPr lang="en-US" dirty="0" err="1"/>
              <a:t>O'Browser</a:t>
            </a:r>
            <a:endParaRPr lang="en-US" dirty="0"/>
          </a:p>
          <a:p>
            <a:r>
              <a:rPr lang="en-US" dirty="0" err="1"/>
              <a:t>Js_of_ocaml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Haskell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UHC</a:t>
            </a:r>
          </a:p>
          <a:p>
            <a:r>
              <a:rPr lang="en-US" dirty="0" err="1"/>
              <a:t>ghcjs</a:t>
            </a:r>
            <a:endParaRPr lang="en-US" dirty="0"/>
          </a:p>
          <a:p>
            <a:r>
              <a:rPr lang="en-US" dirty="0" err="1"/>
              <a:t>jmacro</a:t>
            </a:r>
            <a:endParaRPr lang="en-US" dirty="0"/>
          </a:p>
          <a:p>
            <a:r>
              <a:rPr lang="en-US" dirty="0" err="1"/>
              <a:t>lambdascript</a:t>
            </a:r>
            <a:endParaRPr lang="en-US" dirty="0"/>
          </a:p>
          <a:p>
            <a:r>
              <a:rPr lang="en-US" dirty="0"/>
              <a:t>YHC</a:t>
            </a:r>
          </a:p>
          <a:p>
            <a:r>
              <a:rPr lang="en-US" dirty="0" err="1"/>
              <a:t>jshaskell</a:t>
            </a:r>
            <a:endParaRPr lang="en-US" dirty="0"/>
          </a:p>
          <a:p>
            <a:r>
              <a:rPr lang="en-US" dirty="0"/>
              <a:t>haste</a:t>
            </a:r>
          </a:p>
          <a:p>
            <a:r>
              <a:rPr lang="en-US" dirty="0"/>
              <a:t>fay</a:t>
            </a:r>
          </a:p>
          <a:p>
            <a:r>
              <a:rPr lang="en-US" dirty="0" err="1"/>
              <a:t>forml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Smalltalk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Amber</a:t>
            </a:r>
          </a:p>
          <a:p>
            <a:r>
              <a:rPr lang="en-US" dirty="0" err="1"/>
              <a:t>Clamato</a:t>
            </a:r>
            <a:endParaRPr lang="en-US" dirty="0"/>
          </a:p>
          <a:p>
            <a:r>
              <a:rPr lang="en-US" dirty="0"/>
              <a:t>Silver Smalltalk</a:t>
            </a:r>
          </a:p>
          <a:p>
            <a:r>
              <a:rPr lang="en-US" dirty="0"/>
              <a:t>Lively Kernel</a:t>
            </a:r>
          </a:p>
          <a:p>
            <a:r>
              <a:rPr lang="en-US" dirty="0"/>
              <a:t>Little </a:t>
            </a:r>
            <a:r>
              <a:rPr lang="en-US" dirty="0" err="1"/>
              <a:t>Smallscript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C/C++</a:t>
            </a:r>
          </a:p>
          <a:p>
            <a:endParaRPr lang="en-US" dirty="0"/>
          </a:p>
          <a:p>
            <a:r>
              <a:rPr lang="en-US" dirty="0" err="1"/>
              <a:t>Emscripten</a:t>
            </a:r>
            <a:endParaRPr lang="en-US" dirty="0"/>
          </a:p>
          <a:p>
            <a:r>
              <a:rPr lang="en-US" dirty="0" err="1"/>
              <a:t>Duetto</a:t>
            </a:r>
            <a:endParaRPr lang="en-US" dirty="0"/>
          </a:p>
          <a:p>
            <a:r>
              <a:rPr lang="en-US" dirty="0" err="1"/>
              <a:t>maja</a:t>
            </a:r>
            <a:endParaRPr lang="en-US" dirty="0"/>
          </a:p>
          <a:p>
            <a:r>
              <a:rPr lang="en-US" dirty="0"/>
              <a:t>Clue</a:t>
            </a:r>
          </a:p>
          <a:p>
            <a:r>
              <a:rPr lang="en-US" dirty="0"/>
              <a:t>LLJS</a:t>
            </a:r>
          </a:p>
          <a:p>
            <a:r>
              <a:rPr lang="en-US" dirty="0" err="1"/>
              <a:t>Mandreel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Basic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NS Basic/App Studio</a:t>
            </a:r>
          </a:p>
          <a:p>
            <a:r>
              <a:rPr lang="en-US" dirty="0" err="1"/>
              <a:t>qb.js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Pascal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Smart Mobile Studio</a:t>
            </a:r>
          </a:p>
          <a:p>
            <a:r>
              <a:rPr lang="en-US" dirty="0"/>
              <a:t>Elevate Web Builder</a:t>
            </a:r>
          </a:p>
          <a:p>
            <a:endParaRPr lang="en-US" dirty="0"/>
          </a:p>
          <a:p>
            <a:r>
              <a:rPr lang="en-US" sz="2400" u="sng" dirty="0"/>
              <a:t>Go</a:t>
            </a:r>
            <a:endParaRPr lang="en-US" u="sng" dirty="0"/>
          </a:p>
          <a:p>
            <a:endParaRPr lang="en-US" dirty="0"/>
          </a:p>
          <a:p>
            <a:r>
              <a:rPr lang="en-US" dirty="0"/>
              <a:t>Go2js</a:t>
            </a:r>
          </a:p>
          <a:p>
            <a:r>
              <a:rPr lang="en-US" dirty="0" err="1"/>
              <a:t>GopherJS</a:t>
            </a:r>
            <a:endParaRPr lang="en-US" dirty="0"/>
          </a:p>
          <a:p>
            <a:r>
              <a:rPr lang="en-US" dirty="0" err="1"/>
              <a:t>TARDISgo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u="sng" dirty="0" err="1"/>
              <a:t>Multitarget</a:t>
            </a:r>
            <a:endParaRPr lang="en-US" u="sng" dirty="0"/>
          </a:p>
          <a:p>
            <a:endParaRPr lang="en-US" dirty="0"/>
          </a:p>
          <a:p>
            <a:r>
              <a:rPr lang="en-US" dirty="0" err="1"/>
              <a:t>Haxe</a:t>
            </a:r>
            <a:endParaRPr lang="en-US" dirty="0"/>
          </a:p>
          <a:p>
            <a:r>
              <a:rPr lang="en-US" dirty="0" err="1"/>
              <a:t>Fantom</a:t>
            </a:r>
            <a:endParaRPr lang="en-US" dirty="0"/>
          </a:p>
          <a:p>
            <a:r>
              <a:rPr lang="en-US" dirty="0"/>
              <a:t>LZX (Laszlo XML)</a:t>
            </a:r>
          </a:p>
          <a:p>
            <a:r>
              <a:rPr lang="en-US" dirty="0"/>
              <a:t>Nimrod</a:t>
            </a:r>
          </a:p>
          <a:p>
            <a:r>
              <a:rPr lang="en-US" dirty="0"/>
              <a:t>Monkey</a:t>
            </a:r>
          </a:p>
          <a:p>
            <a:r>
              <a:rPr lang="en-US" dirty="0" err="1" smtClean="0"/>
              <a:t>Defrac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Visual programming tools</a:t>
            </a:r>
          </a:p>
          <a:p>
            <a:endParaRPr lang="en-US" dirty="0"/>
          </a:p>
          <a:p>
            <a:r>
              <a:rPr lang="en-US" dirty="0" err="1"/>
              <a:t>Waterbear</a:t>
            </a:r>
            <a:endParaRPr lang="en-US" dirty="0"/>
          </a:p>
          <a:p>
            <a:r>
              <a:rPr lang="en-US" dirty="0"/>
              <a:t>Snap</a:t>
            </a:r>
          </a:p>
          <a:p>
            <a:r>
              <a:rPr lang="en-US" dirty="0" err="1"/>
              <a:t>ScriptBlocks</a:t>
            </a:r>
            <a:endParaRPr lang="en-US" dirty="0"/>
          </a:p>
          <a:p>
            <a:r>
              <a:rPr lang="en-US" dirty="0"/>
              <a:t>Illumination</a:t>
            </a:r>
          </a:p>
          <a:p>
            <a:r>
              <a:rPr lang="en-US" dirty="0" err="1"/>
              <a:t>JsMaker</a:t>
            </a:r>
            <a:endParaRPr lang="en-US" dirty="0"/>
          </a:p>
          <a:p>
            <a:r>
              <a:rPr lang="en-US" dirty="0" err="1"/>
              <a:t>Meemoo</a:t>
            </a:r>
            <a:endParaRPr lang="en-US" dirty="0"/>
          </a:p>
          <a:p>
            <a:r>
              <a:rPr lang="en-US" dirty="0" err="1"/>
              <a:t>NoFlo</a:t>
            </a:r>
            <a:endParaRPr lang="en-US" dirty="0"/>
          </a:p>
          <a:p>
            <a:r>
              <a:rPr lang="en-US" dirty="0" err="1"/>
              <a:t>Blockly</a:t>
            </a:r>
            <a:endParaRPr lang="en-US" dirty="0"/>
          </a:p>
          <a:p>
            <a:r>
              <a:rPr lang="en-US" dirty="0"/>
              <a:t>Maeda Block</a:t>
            </a:r>
          </a:p>
          <a:p>
            <a:endParaRPr lang="en-US" dirty="0"/>
          </a:p>
          <a:p>
            <a:r>
              <a:rPr lang="en-US" sz="2400" u="sng" dirty="0"/>
              <a:t>SQL</a:t>
            </a:r>
            <a:endParaRPr lang="en-US" u="sng" dirty="0"/>
          </a:p>
          <a:p>
            <a:endParaRPr lang="en-US" dirty="0"/>
          </a:p>
          <a:p>
            <a:r>
              <a:rPr lang="en-US" dirty="0" err="1"/>
              <a:t>sql</a:t>
            </a:r>
            <a:r>
              <a:rPr lang="en-US" dirty="0"/>
              <a:t>-parser</a:t>
            </a:r>
          </a:p>
          <a:p>
            <a:r>
              <a:rPr lang="en-US" dirty="0"/>
              <a:t>sqld3</a:t>
            </a:r>
          </a:p>
          <a:p>
            <a:endParaRPr lang="en-US" dirty="0"/>
          </a:p>
          <a:p>
            <a:r>
              <a:rPr lang="en-US" sz="2400" u="sng" dirty="0"/>
              <a:t>PHP</a:t>
            </a:r>
            <a:endParaRPr lang="en-US" u="sng" dirty="0"/>
          </a:p>
          <a:p>
            <a:endParaRPr lang="en-US" dirty="0"/>
          </a:p>
          <a:p>
            <a:r>
              <a:rPr lang="en-US" dirty="0" err="1"/>
              <a:t>phype</a:t>
            </a:r>
            <a:endParaRPr lang="en-US" dirty="0"/>
          </a:p>
          <a:p>
            <a:r>
              <a:rPr lang="en-US" dirty="0" err="1"/>
              <a:t>uniter</a:t>
            </a:r>
            <a:endParaRPr lang="en-US" dirty="0"/>
          </a:p>
          <a:p>
            <a:endParaRPr lang="en-US" dirty="0"/>
          </a:p>
          <a:p>
            <a:r>
              <a:rPr lang="en-US" sz="2400" u="sng" dirty="0"/>
              <a:t>Others</a:t>
            </a:r>
            <a:endParaRPr lang="en-US" u="sng" dirty="0"/>
          </a:p>
          <a:p>
            <a:endParaRPr lang="en-US" dirty="0"/>
          </a:p>
          <a:p>
            <a:r>
              <a:rPr lang="en-US" dirty="0" err="1"/>
              <a:t>Oia</a:t>
            </a:r>
            <a:endParaRPr lang="en-US" dirty="0"/>
          </a:p>
          <a:p>
            <a:r>
              <a:rPr lang="en-US" dirty="0"/>
              <a:t>Plaid</a:t>
            </a:r>
          </a:p>
          <a:p>
            <a:r>
              <a:rPr lang="en-US" dirty="0" err="1"/>
              <a:t>Quixe</a:t>
            </a:r>
            <a:endParaRPr lang="en-US" dirty="0"/>
          </a:p>
          <a:p>
            <a:r>
              <a:rPr lang="en-US" dirty="0" err="1"/>
              <a:t>Gnusto</a:t>
            </a:r>
            <a:endParaRPr lang="en-US" dirty="0"/>
          </a:p>
          <a:p>
            <a:r>
              <a:rPr lang="en-US" dirty="0"/>
              <a:t>Logo Interpreter</a:t>
            </a:r>
          </a:p>
          <a:p>
            <a:r>
              <a:rPr lang="en-US" dirty="0"/>
              <a:t>p2js</a:t>
            </a:r>
          </a:p>
          <a:p>
            <a:r>
              <a:rPr lang="en-US" dirty="0"/>
              <a:t>Reb2Static</a:t>
            </a:r>
          </a:p>
          <a:p>
            <a:r>
              <a:rPr lang="en-US" dirty="0"/>
              <a:t>RPN</a:t>
            </a:r>
          </a:p>
          <a:p>
            <a:r>
              <a:rPr lang="en-US" dirty="0" err="1"/>
              <a:t>jsForth</a:t>
            </a:r>
            <a:endParaRPr lang="en-US" dirty="0"/>
          </a:p>
          <a:p>
            <a:r>
              <a:rPr lang="en-US" dirty="0" err="1"/>
              <a:t>wForth</a:t>
            </a:r>
            <a:endParaRPr lang="en-US" dirty="0"/>
          </a:p>
          <a:p>
            <a:r>
              <a:rPr lang="en-US" dirty="0" err="1"/>
              <a:t>Agda</a:t>
            </a:r>
            <a:endParaRPr lang="en-US" dirty="0"/>
          </a:p>
          <a:p>
            <a:r>
              <a:rPr lang="en-US" dirty="0"/>
              <a:t>XLCC</a:t>
            </a:r>
          </a:p>
          <a:p>
            <a:r>
              <a:rPr lang="en-US" dirty="0" err="1"/>
              <a:t>SMLtoJs</a:t>
            </a:r>
            <a:endParaRPr lang="en-US" dirty="0"/>
          </a:p>
          <a:p>
            <a:r>
              <a:rPr lang="en-US" dirty="0" err="1"/>
              <a:t>lua.js</a:t>
            </a:r>
            <a:endParaRPr lang="en-US" dirty="0"/>
          </a:p>
          <a:p>
            <a:r>
              <a:rPr lang="en-US" dirty="0" err="1"/>
              <a:t>Brozula</a:t>
            </a:r>
            <a:endParaRPr lang="en-US" dirty="0"/>
          </a:p>
          <a:p>
            <a:r>
              <a:rPr lang="en-US" dirty="0"/>
              <a:t>Pygmy</a:t>
            </a:r>
          </a:p>
          <a:p>
            <a:r>
              <a:rPr lang="en-US" dirty="0" err="1"/>
              <a:t>browserl</a:t>
            </a:r>
            <a:endParaRPr lang="en-US" dirty="0"/>
          </a:p>
          <a:p>
            <a:r>
              <a:rPr lang="en-US" dirty="0" err="1"/>
              <a:t>ErlyJS</a:t>
            </a:r>
            <a:endParaRPr lang="en-US" dirty="0"/>
          </a:p>
          <a:p>
            <a:r>
              <a:rPr lang="en-US" dirty="0"/>
              <a:t>Topaz</a:t>
            </a:r>
          </a:p>
          <a:p>
            <a:r>
              <a:rPr lang="en-US" dirty="0"/>
              <a:t>NGN APL</a:t>
            </a:r>
          </a:p>
          <a:p>
            <a:r>
              <a:rPr lang="en-US" dirty="0" err="1"/>
              <a:t>CobolScript</a:t>
            </a:r>
            <a:endParaRPr lang="en-US" dirty="0"/>
          </a:p>
          <a:p>
            <a:r>
              <a:rPr lang="en-US" dirty="0" err="1"/>
              <a:t>Idris</a:t>
            </a:r>
            <a:endParaRPr lang="en-US" dirty="0"/>
          </a:p>
          <a:p>
            <a:r>
              <a:rPr lang="en-US" dirty="0" err="1"/>
              <a:t>dogescript</a:t>
            </a:r>
            <a:endParaRPr lang="en-US" dirty="0"/>
          </a:p>
          <a:p>
            <a:r>
              <a:rPr lang="en-US" dirty="0" err="1"/>
              <a:t>Wortel</a:t>
            </a:r>
            <a:endParaRPr lang="en-US" dirty="0"/>
          </a:p>
          <a:p>
            <a:r>
              <a:rPr lang="en-US" dirty="0" err="1"/>
              <a:t>JEnglish</a:t>
            </a:r>
            <a:endParaRPr lang="en-US" dirty="0"/>
          </a:p>
          <a:p>
            <a:r>
              <a:rPr lang="en-US" dirty="0" err="1"/>
              <a:t>Jotlin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47800"/>
            <a:ext cx="2400300" cy="1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8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9" name="Picture 8" descr="MAMS-ti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4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7" name="Picture 6" descr="MAMS-LevelSel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5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5" name="Picture 4" descr="MAMS-GoldMed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0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7" name="Picture 6" descr="MAMS-LevelSel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2" name="Picture 1" descr="MAMS-Rememb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7406640" cy="4800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BrowserFS</a:t>
            </a:r>
            <a:r>
              <a:rPr lang="en-US" dirty="0" smtClean="0"/>
              <a:t>:</a:t>
            </a:r>
          </a:p>
          <a:p>
            <a:r>
              <a:rPr lang="en-US" dirty="0" smtClean="0"/>
              <a:t>Make data-intensive applications possible in browser</a:t>
            </a:r>
          </a:p>
          <a:p>
            <a:r>
              <a:rPr lang="en-US" dirty="0" smtClean="0"/>
              <a:t>Dynamically adapt to device conditions, </a:t>
            </a:r>
            <a:r>
              <a:rPr lang="en-US" dirty="0" err="1" smtClean="0"/>
              <a:t>e.g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Network latency / bandwidth</a:t>
            </a:r>
          </a:p>
          <a:p>
            <a:pPr lvl="1"/>
            <a:r>
              <a:rPr lang="en-US" dirty="0" smtClean="0"/>
              <a:t>Battery</a:t>
            </a:r>
          </a:p>
          <a:p>
            <a:pPr lvl="1"/>
            <a:r>
              <a:rPr lang="en-US" dirty="0" smtClean="0"/>
              <a:t>Limited Memory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Doppio/DoppioJVM:</a:t>
            </a:r>
          </a:p>
          <a:p>
            <a:r>
              <a:rPr lang="en-US" dirty="0" smtClean="0"/>
              <a:t>JIT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95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191" name="Picture 7" descr="http://www.colindye.com/wp-content/uploads/2012/07/Breaking-Down-Barriers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7200" y="838201"/>
            <a:ext cx="8305800" cy="525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31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52400" y="762000"/>
            <a:ext cx="7848600" cy="1524000"/>
          </a:xfrm>
        </p:spPr>
        <p:txBody>
          <a:bodyPr>
            <a:normAutofit fontScale="90000"/>
          </a:bodyPr>
          <a:lstStyle/>
          <a:p>
            <a:r>
              <a:rPr lang="en-US" altLang="en-US" sz="6600" b="1" dirty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Doppio</a:t>
            </a:r>
            <a:r>
              <a:rPr lang="en-US" altLang="en-US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/>
            </a:r>
            <a:br>
              <a:rPr lang="en-US" altLang="en-US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en-US" altLang="en-US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     </a:t>
            </a:r>
            <a:r>
              <a:rPr lang="en-US" altLang="en-US" sz="3600" b="1" dirty="0" smtClean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Breaking </a:t>
            </a:r>
            <a:r>
              <a:rPr lang="en-US" altLang="en-US" sz="3600" b="1" dirty="0">
                <a:ln w="12700" cmpd="sng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the Browser Language Barrier</a:t>
            </a:r>
            <a:endParaRPr lang="en-US" altLang="en-US" sz="3200" b="1" dirty="0">
              <a:ln w="12700" cmpd="sng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3318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562600"/>
            <a:ext cx="5759450" cy="715962"/>
          </a:xfrm>
        </p:spPr>
        <p:txBody>
          <a:bodyPr/>
          <a:lstStyle/>
          <a:p>
            <a:r>
              <a:rPr lang="en-US" altLang="en-US" b="1" dirty="0" smtClean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Emery D. Berger and John Vilk</a:t>
            </a:r>
            <a:endParaRPr lang="en-US" altLang="en-US" b="1" dirty="0">
              <a:ln>
                <a:solidFill>
                  <a:srgbClr val="000000"/>
                </a:solidFill>
              </a:ln>
              <a:solidFill>
                <a:srgbClr val="FFFFFF"/>
              </a:solidFill>
            </a:endParaRPr>
          </a:p>
        </p:txBody>
      </p:sp>
      <p:pic>
        <p:nvPicPr>
          <p:cNvPr id="733193" name="Picture 9" descr="White marb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5777867"/>
            <a:ext cx="685799" cy="63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3360" y="3352800"/>
            <a:ext cx="30342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Check it out at</a:t>
            </a:r>
          </a:p>
          <a:p>
            <a:r>
              <a:rPr lang="en-US" sz="3200" b="1" dirty="0" smtClean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</a:rPr>
              <a:t>doppiojvm.org</a:t>
            </a:r>
            <a:endParaRPr lang="en-US" sz="3200" b="1" dirty="0">
              <a:ln>
                <a:solidFill>
                  <a:srgbClr val="000000"/>
                </a:solidFill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5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1000" y="441067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Static Typing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191000" y="441067"/>
            <a:ext cx="3744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Alt. </a:t>
            </a:r>
            <a:r>
              <a:rPr lang="en-US" sz="4000" dirty="0" smtClean="0"/>
              <a:t>Syntax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1" y="3352800"/>
            <a:ext cx="6988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Legacy Languages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86126"/>
            <a:ext cx="2286000" cy="5577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2057399"/>
            <a:ext cx="2362200" cy="6283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017" y="1245570"/>
            <a:ext cx="3733800" cy="6388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116558"/>
            <a:ext cx="1524000" cy="1447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189" y="4227235"/>
            <a:ext cx="4506817" cy="122644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6800" y="5438745"/>
            <a:ext cx="897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(Java)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23238" y="5438745"/>
            <a:ext cx="2146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(C/C++/LLVM 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6801" y="0"/>
            <a:ext cx="10095571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8770751" cy="6445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990600"/>
            <a:ext cx="2540000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762000"/>
            <a:ext cx="2590800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00" y="0"/>
            <a:ext cx="4898571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2954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61" y="533400"/>
            <a:ext cx="8229600" cy="5248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066800"/>
            <a:ext cx="4898571" cy="342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2362200"/>
            <a:ext cx="20574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191000"/>
            <a:ext cx="1780674" cy="1691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19815" y="4419600"/>
            <a:ext cx="698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?</a:t>
            </a:r>
            <a:endParaRPr lang="en-US" sz="7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1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97880" y="6441017"/>
            <a:ext cx="1920240" cy="340783"/>
          </a:xfrm>
        </p:spPr>
        <p:txBody>
          <a:bodyPr/>
          <a:lstStyle/>
          <a:p>
            <a:fld id="{F024EF30-F224-43E8-8197-B619979C228E}" type="slidenum">
              <a:rPr lang="en-US" altLang="en-US" smtClean="0"/>
              <a:pPr/>
              <a:t>7</a:t>
            </a:fld>
            <a:endParaRPr lang="en-US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200" y="1143000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Multithreading</a:t>
            </a:r>
          </a:p>
          <a:p>
            <a:endParaRPr lang="en-US" dirty="0"/>
          </a:p>
          <a:p>
            <a:r>
              <a:rPr lang="en-US" dirty="0" smtClean="0"/>
              <a:t>Context Switching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48400" y="1194219"/>
            <a:ext cx="1828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Multiworker</a:t>
            </a:r>
          </a:p>
          <a:p>
            <a:endParaRPr lang="en-US" dirty="0" smtClean="0"/>
          </a:p>
          <a:p>
            <a:r>
              <a:rPr lang="en-US" dirty="0" smtClean="0"/>
              <a:t>Run-to-completion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200" y="3581400"/>
            <a:ext cx="182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System</a:t>
            </a:r>
          </a:p>
          <a:p>
            <a:endParaRPr lang="en-US" dirty="0"/>
          </a:p>
          <a:p>
            <a:r>
              <a:rPr lang="en-US" dirty="0" smtClean="0"/>
              <a:t>Sockets</a:t>
            </a:r>
          </a:p>
          <a:p>
            <a:endParaRPr lang="en-US" dirty="0"/>
          </a:p>
          <a:p>
            <a:r>
              <a:rPr lang="en-US" dirty="0" smtClean="0"/>
              <a:t>Unmanaged Heap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48400" y="3611130"/>
            <a:ext cx="1828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IndexedDB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et. al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WebSockets</a:t>
            </a:r>
            <a:r>
              <a:rPr lang="en-US" dirty="0" smtClean="0"/>
              <a:t> / Flash Sockets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ArrayBuffers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228600"/>
            <a:ext cx="388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Native</a:t>
            </a:r>
            <a:endParaRPr lang="en-US" sz="3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343400" y="228600"/>
            <a:ext cx="388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Browser</a:t>
            </a:r>
            <a:endParaRPr lang="en-US" sz="32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2133600" y="533400"/>
            <a:ext cx="4379359" cy="5867400"/>
            <a:chOff x="2133600" y="533400"/>
            <a:chExt cx="4379359" cy="58674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1066800"/>
              <a:ext cx="1538761" cy="1524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3600" y="3657600"/>
              <a:ext cx="1557975" cy="184605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990600"/>
              <a:ext cx="2017159" cy="1756715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>
              <a:off x="4267200" y="533400"/>
              <a:ext cx="0" cy="5867400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242" name="Picture 2" descr="https://raw.githubusercontent.com/alrra/browser-logos/master/internet-explorer/internet-explor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150" y="3694872"/>
              <a:ext cx="1855250" cy="1855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4648333" y="2671050"/>
            <a:ext cx="2514467" cy="986550"/>
            <a:chOff x="3048000" y="2671050"/>
            <a:chExt cx="2514467" cy="986550"/>
          </a:xfrm>
        </p:grpSpPr>
        <p:sp>
          <p:nvSpPr>
            <p:cNvPr id="35" name="Rectangle 34"/>
            <p:cNvSpPr/>
            <p:nvPr/>
          </p:nvSpPr>
          <p:spPr>
            <a:xfrm>
              <a:off x="3198926" y="2767337"/>
              <a:ext cx="2175859" cy="8902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itle 1"/>
            <p:cNvSpPr txBox="1">
              <a:spLocks/>
            </p:cNvSpPr>
            <p:nvPr/>
          </p:nvSpPr>
          <p:spPr>
            <a:xfrm>
              <a:off x="3048000" y="2671050"/>
              <a:ext cx="2514467" cy="783985"/>
            </a:xfrm>
            <a:prstGeom prst="rect">
              <a:avLst/>
            </a:prstGeom>
          </p:spPr>
          <p:txBody>
            <a:bodyPr vert="horz" lIns="83550" tIns="41773" rIns="83550" bIns="41773" rtlCol="0" anchor="ctr">
              <a:normAutofit/>
            </a:bodyPr>
            <a:lstStyle>
              <a:lvl1pPr algn="ctr" defTabSz="835476" rtl="0" eaLnBrk="1" latinLnBrk="0" hangingPunct="1"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</a:pPr>
              <a:r>
                <a:rPr lang="en-US" dirty="0" smtClean="0"/>
                <a:t>Doppio</a:t>
              </a:r>
              <a:endParaRPr lang="en-US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5976" y="3369045"/>
              <a:ext cx="1007666" cy="24587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105661" y="3257490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Written in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9767" y="2889019"/>
            <a:ext cx="2591342" cy="647701"/>
            <a:chOff x="76200" y="2826779"/>
            <a:chExt cx="2591342" cy="647701"/>
          </a:xfrm>
        </p:grpSpPr>
        <p:sp>
          <p:nvSpPr>
            <p:cNvPr id="47" name="Rectangle 46"/>
            <p:cNvSpPr/>
            <p:nvPr/>
          </p:nvSpPr>
          <p:spPr>
            <a:xfrm>
              <a:off x="76200" y="2826780"/>
              <a:ext cx="2591342" cy="6477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3393" y="2889019"/>
              <a:ext cx="20441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/>
                <a:t>DoppioJVM</a:t>
              </a:r>
              <a:endParaRPr lang="en-US" sz="2800" dirty="0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00" y="2826779"/>
              <a:ext cx="647700" cy="647700"/>
            </a:xfrm>
            <a:prstGeom prst="rect">
              <a:avLst/>
            </a:prstGeom>
          </p:spPr>
        </p:pic>
      </p:grpSp>
      <p:sp>
        <p:nvSpPr>
          <p:cNvPr id="54" name="TextBox 53"/>
          <p:cNvSpPr txBox="1"/>
          <p:nvPr/>
        </p:nvSpPr>
        <p:spPr>
          <a:xfrm>
            <a:off x="0" y="228600"/>
            <a:ext cx="3886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“Native”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6167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17284E-8 3.33333E-6 L 0.19695 0.0059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8" y="2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93651E-7 L 0.09722 0.0019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1" y="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30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Environment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7315200" cy="4643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6200"/>
            <a:ext cx="1173151" cy="116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8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4EF30-F224-43E8-8197-B619979C228E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472"/>
            <a:ext cx="1055064" cy="1250151"/>
          </a:xfrm>
          <a:prstGeom prst="rect">
            <a:avLst/>
          </a:prstGeom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7696200" cy="4989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34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7"/>
  <p:tag name="DEFAULTHEIGHT" val="40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Slide Master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Slide Master">
      <a:majorFont>
        <a:latin typeface="Frutiger Linotype"/>
        <a:ea typeface=""/>
        <a:cs typeface=""/>
      </a:majorFont>
      <a:minorFont>
        <a:latin typeface="Frutiger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inotype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inotype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1472296199</TotalTime>
  <Words>1726</Words>
  <Application>Microsoft Office PowerPoint</Application>
  <PresentationFormat>Custom</PresentationFormat>
  <Paragraphs>476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Slide Master</vt:lpstr>
      <vt:lpstr>Office Theme</vt:lpstr>
      <vt:lpstr>Doppio       Breaking the Browser Language Barrier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Execution Environment</vt:lpstr>
      <vt:lpstr>File System</vt:lpstr>
      <vt:lpstr>File System</vt:lpstr>
      <vt:lpstr>File System</vt:lpstr>
      <vt:lpstr>TCP Sockets</vt:lpstr>
      <vt:lpstr>Unmanaged Heap</vt:lpstr>
      <vt:lpstr>DoppioJVM</vt:lpstr>
      <vt:lpstr>DoppioJVM CodeMoo.com</vt:lpstr>
      <vt:lpstr>DoppioJVM Performance</vt:lpstr>
      <vt:lpstr>DoppioJVM Performance</vt:lpstr>
      <vt:lpstr>Embedding into Emscripten</vt:lpstr>
      <vt:lpstr>Embedding into Emscripten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Doppio       Breaking the Browser Language Barrier</vt:lpstr>
    </vt:vector>
  </TitlesOfParts>
  <Company>University of Massachusetts, Amherst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Class-Directed Memory Management</dc:title>
  <dc:subject>garbage collection</dc:subject>
  <dc:creator>Emery Berger</dc:creator>
  <cp:lastModifiedBy>John Vilk</cp:lastModifiedBy>
  <cp:revision>1044</cp:revision>
  <cp:lastPrinted>2000-03-02T20:38:45Z</cp:lastPrinted>
  <dcterms:created xsi:type="dcterms:W3CDTF">2000-02-24T04:19:41Z</dcterms:created>
  <dcterms:modified xsi:type="dcterms:W3CDTF">2014-04-09T21:08:58Z</dcterms:modified>
</cp:coreProperties>
</file>